
<file path=[Content_Types].xml><?xml version="1.0" encoding="utf-8"?>
<Types xmlns="http://schemas.openxmlformats.org/package/2006/content-types">
  <Default Extension="jpeg" ContentType="image/jpeg"/>
  <Default Extension="jp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7" r:id="rId30"/>
    <p:sldId id="288" r:id="rId31"/>
    <p:sldId id="284" r:id="rId32"/>
    <p:sldId id="285" r:id="rId33"/>
    <p:sldId id="286" r:id="rId34"/>
    <p:sldId id="289" r:id="rId35"/>
    <p:sldId id="290" r:id="rId36"/>
    <p:sldId id="291" r:id="rId37"/>
    <p:sldId id="292" r:id="rId38"/>
    <p:sldId id="293" r:id="rId39"/>
    <p:sldId id="294" r:id="rId40"/>
    <p:sldId id="295" r:id="rId41"/>
    <p:sldId id="296" r:id="rId42"/>
    <p:sldId id="297" r:id="rId43"/>
    <p:sldId id="300" r:id="rId44"/>
    <p:sldId id="298" r:id="rId45"/>
    <p:sldId id="299" r:id="rId46"/>
    <p:sldId id="301" r:id="rId47"/>
    <p:sldId id="302" r:id="rId48"/>
    <p:sldId id="304" r:id="rId49"/>
    <p:sldId id="303"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Lst>
  <p:sldSz cx="12192000" cy="6858000"/>
  <p:notesSz cx="6858000" cy="9144000"/>
  <p:defaultTex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7" d="100"/>
          <a:sy n="107" d="100"/>
        </p:scale>
        <p:origin x="714"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25146C4C-9E52-4272-9220-0C150F570B7A}"/>
              </a:ext>
            </a:extLst>
          </p:cNvPr>
          <p:cNvSpPr>
            <a:spLocks noGrp="1"/>
          </p:cNvSpPr>
          <p:nvPr>
            <p:ph type="ctrTitle"/>
          </p:nvPr>
        </p:nvSpPr>
        <p:spPr>
          <a:xfrm>
            <a:off x="1524000" y="1122363"/>
            <a:ext cx="9144000" cy="2387600"/>
          </a:xfrm>
        </p:spPr>
        <p:txBody>
          <a:bodyPr anchor="b"/>
          <a:lstStyle>
            <a:lvl1pPr algn="ctr">
              <a:defRPr sz="6000"/>
            </a:lvl1pPr>
          </a:lstStyle>
          <a:p>
            <a:r>
              <a:rPr lang="tr-TR"/>
              <a:t>Asıl başlık stilini düzenlemek için tıklayın</a:t>
            </a:r>
          </a:p>
        </p:txBody>
      </p:sp>
      <p:sp>
        <p:nvSpPr>
          <p:cNvPr id="3" name="Alt Başlık 2">
            <a:extLst>
              <a:ext uri="{FF2B5EF4-FFF2-40B4-BE49-F238E27FC236}">
                <a16:creationId xmlns:a16="http://schemas.microsoft.com/office/drawing/2014/main" id="{652569D6-F3CF-41FB-9426-9DFE320D3CC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tr-TR"/>
              <a:t>Asıl alt başlık stilini düzenlemek için tıklayın</a:t>
            </a:r>
          </a:p>
        </p:txBody>
      </p:sp>
      <p:sp>
        <p:nvSpPr>
          <p:cNvPr id="4" name="Veri Yer Tutucusu 3">
            <a:extLst>
              <a:ext uri="{FF2B5EF4-FFF2-40B4-BE49-F238E27FC236}">
                <a16:creationId xmlns:a16="http://schemas.microsoft.com/office/drawing/2014/main" id="{895AB299-9EE7-4DAB-AA52-37D290DE3372}"/>
              </a:ext>
            </a:extLst>
          </p:cNvPr>
          <p:cNvSpPr>
            <a:spLocks noGrp="1"/>
          </p:cNvSpPr>
          <p:nvPr>
            <p:ph type="dt" sz="half" idx="10"/>
          </p:nvPr>
        </p:nvSpPr>
        <p:spPr/>
        <p:txBody>
          <a:bodyPr/>
          <a:lstStyle/>
          <a:p>
            <a:fld id="{DBDEE6A1-7115-4181-8644-D9EB52B994FD}" type="datetimeFigureOut">
              <a:rPr lang="tr-TR" smtClean="0"/>
              <a:t>13.03.2024</a:t>
            </a:fld>
            <a:endParaRPr lang="tr-TR"/>
          </a:p>
        </p:txBody>
      </p:sp>
      <p:sp>
        <p:nvSpPr>
          <p:cNvPr id="5" name="Alt Bilgi Yer Tutucusu 4">
            <a:extLst>
              <a:ext uri="{FF2B5EF4-FFF2-40B4-BE49-F238E27FC236}">
                <a16:creationId xmlns:a16="http://schemas.microsoft.com/office/drawing/2014/main" id="{D6E6D7B9-FEA9-46BA-A398-6E1543B3FD41}"/>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ABCEC755-6259-41D7-8F4E-EDE0EF924852}"/>
              </a:ext>
            </a:extLst>
          </p:cNvPr>
          <p:cNvSpPr>
            <a:spLocks noGrp="1"/>
          </p:cNvSpPr>
          <p:nvPr>
            <p:ph type="sldNum" sz="quarter" idx="12"/>
          </p:nvPr>
        </p:nvSpPr>
        <p:spPr/>
        <p:txBody>
          <a:bodyPr/>
          <a:lstStyle/>
          <a:p>
            <a:fld id="{4770B5EE-C447-47B0-9CBF-590744216C84}" type="slidenum">
              <a:rPr lang="tr-TR" smtClean="0"/>
              <a:t>‹#›</a:t>
            </a:fld>
            <a:endParaRPr lang="tr-TR"/>
          </a:p>
        </p:txBody>
      </p:sp>
    </p:spTree>
    <p:extLst>
      <p:ext uri="{BB962C8B-B14F-4D97-AF65-F5344CB8AC3E}">
        <p14:creationId xmlns:p14="http://schemas.microsoft.com/office/powerpoint/2010/main" val="10919075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Başlık ve Dikey Metin">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EC21D16-524D-424B-B189-F15D2C483BD4}"/>
              </a:ext>
            </a:extLst>
          </p:cNvPr>
          <p:cNvSpPr>
            <a:spLocks noGrp="1"/>
          </p:cNvSpPr>
          <p:nvPr>
            <p:ph type="title"/>
          </p:nvPr>
        </p:nvSpPr>
        <p:spPr/>
        <p:txBody>
          <a:bodyPr/>
          <a:lstStyle/>
          <a:p>
            <a:r>
              <a:rPr lang="tr-TR"/>
              <a:t>Asıl başlık stilini düzenlemek için tıklayın</a:t>
            </a:r>
          </a:p>
        </p:txBody>
      </p:sp>
      <p:sp>
        <p:nvSpPr>
          <p:cNvPr id="3" name="Dikey Metin Yer Tutucusu 2">
            <a:extLst>
              <a:ext uri="{FF2B5EF4-FFF2-40B4-BE49-F238E27FC236}">
                <a16:creationId xmlns:a16="http://schemas.microsoft.com/office/drawing/2014/main" id="{72C158BB-7750-4720-B2FD-BFE2329B18A6}"/>
              </a:ext>
            </a:extLst>
          </p:cNvPr>
          <p:cNvSpPr>
            <a:spLocks noGrp="1"/>
          </p:cNvSpPr>
          <p:nvPr>
            <p:ph type="body" orient="vert" idx="1"/>
          </p:nvPr>
        </p:nvSpPr>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1229FD7C-8CEA-4129-9E2E-6FA4D85AD392}"/>
              </a:ext>
            </a:extLst>
          </p:cNvPr>
          <p:cNvSpPr>
            <a:spLocks noGrp="1"/>
          </p:cNvSpPr>
          <p:nvPr>
            <p:ph type="dt" sz="half" idx="10"/>
          </p:nvPr>
        </p:nvSpPr>
        <p:spPr/>
        <p:txBody>
          <a:bodyPr/>
          <a:lstStyle/>
          <a:p>
            <a:fld id="{DBDEE6A1-7115-4181-8644-D9EB52B994FD}" type="datetimeFigureOut">
              <a:rPr lang="tr-TR" smtClean="0"/>
              <a:t>13.03.2024</a:t>
            </a:fld>
            <a:endParaRPr lang="tr-TR"/>
          </a:p>
        </p:txBody>
      </p:sp>
      <p:sp>
        <p:nvSpPr>
          <p:cNvPr id="5" name="Alt Bilgi Yer Tutucusu 4">
            <a:extLst>
              <a:ext uri="{FF2B5EF4-FFF2-40B4-BE49-F238E27FC236}">
                <a16:creationId xmlns:a16="http://schemas.microsoft.com/office/drawing/2014/main" id="{581AE107-A244-41B4-BFF0-7C05EC45E1B8}"/>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73D6ED8F-2278-401D-B667-BE91581B511B}"/>
              </a:ext>
            </a:extLst>
          </p:cNvPr>
          <p:cNvSpPr>
            <a:spLocks noGrp="1"/>
          </p:cNvSpPr>
          <p:nvPr>
            <p:ph type="sldNum" sz="quarter" idx="12"/>
          </p:nvPr>
        </p:nvSpPr>
        <p:spPr/>
        <p:txBody>
          <a:bodyPr/>
          <a:lstStyle/>
          <a:p>
            <a:fld id="{4770B5EE-C447-47B0-9CBF-590744216C84}" type="slidenum">
              <a:rPr lang="tr-TR" smtClean="0"/>
              <a:t>‹#›</a:t>
            </a:fld>
            <a:endParaRPr lang="tr-TR"/>
          </a:p>
        </p:txBody>
      </p:sp>
    </p:spTree>
    <p:extLst>
      <p:ext uri="{BB962C8B-B14F-4D97-AF65-F5344CB8AC3E}">
        <p14:creationId xmlns:p14="http://schemas.microsoft.com/office/powerpoint/2010/main" val="26909049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Dikey Başlık 1">
            <a:extLst>
              <a:ext uri="{FF2B5EF4-FFF2-40B4-BE49-F238E27FC236}">
                <a16:creationId xmlns:a16="http://schemas.microsoft.com/office/drawing/2014/main" id="{FA86223C-8D68-42B7-9429-A54DAA5F6927}"/>
              </a:ext>
            </a:extLst>
          </p:cNvPr>
          <p:cNvSpPr>
            <a:spLocks noGrp="1"/>
          </p:cNvSpPr>
          <p:nvPr>
            <p:ph type="title" orient="vert"/>
          </p:nvPr>
        </p:nvSpPr>
        <p:spPr>
          <a:xfrm>
            <a:off x="8724900" y="365125"/>
            <a:ext cx="2628900" cy="5811838"/>
          </a:xfrm>
        </p:spPr>
        <p:txBody>
          <a:bodyPr vert="eaVert"/>
          <a:lstStyle/>
          <a:p>
            <a:r>
              <a:rPr lang="tr-TR"/>
              <a:t>Asıl başlık stilini düzenlemek için tıklayın</a:t>
            </a:r>
          </a:p>
        </p:txBody>
      </p:sp>
      <p:sp>
        <p:nvSpPr>
          <p:cNvPr id="3" name="Dikey Metin Yer Tutucusu 2">
            <a:extLst>
              <a:ext uri="{FF2B5EF4-FFF2-40B4-BE49-F238E27FC236}">
                <a16:creationId xmlns:a16="http://schemas.microsoft.com/office/drawing/2014/main" id="{F997650F-2FD0-4268-B916-FEB0E064DB06}"/>
              </a:ext>
            </a:extLst>
          </p:cNvPr>
          <p:cNvSpPr>
            <a:spLocks noGrp="1"/>
          </p:cNvSpPr>
          <p:nvPr>
            <p:ph type="body" orient="vert" idx="1"/>
          </p:nvPr>
        </p:nvSpPr>
        <p:spPr>
          <a:xfrm>
            <a:off x="838200" y="365125"/>
            <a:ext cx="7734300" cy="5811838"/>
          </a:xfrm>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10EBA21A-0F9D-432B-B520-52F91DC4F1AA}"/>
              </a:ext>
            </a:extLst>
          </p:cNvPr>
          <p:cNvSpPr>
            <a:spLocks noGrp="1"/>
          </p:cNvSpPr>
          <p:nvPr>
            <p:ph type="dt" sz="half" idx="10"/>
          </p:nvPr>
        </p:nvSpPr>
        <p:spPr/>
        <p:txBody>
          <a:bodyPr/>
          <a:lstStyle/>
          <a:p>
            <a:fld id="{DBDEE6A1-7115-4181-8644-D9EB52B994FD}" type="datetimeFigureOut">
              <a:rPr lang="tr-TR" smtClean="0"/>
              <a:t>13.03.2024</a:t>
            </a:fld>
            <a:endParaRPr lang="tr-TR"/>
          </a:p>
        </p:txBody>
      </p:sp>
      <p:sp>
        <p:nvSpPr>
          <p:cNvPr id="5" name="Alt Bilgi Yer Tutucusu 4">
            <a:extLst>
              <a:ext uri="{FF2B5EF4-FFF2-40B4-BE49-F238E27FC236}">
                <a16:creationId xmlns:a16="http://schemas.microsoft.com/office/drawing/2014/main" id="{378A855D-B2CD-4919-B424-064737A6609A}"/>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B9AED86E-8AF8-46C1-8153-CCE67A979619}"/>
              </a:ext>
            </a:extLst>
          </p:cNvPr>
          <p:cNvSpPr>
            <a:spLocks noGrp="1"/>
          </p:cNvSpPr>
          <p:nvPr>
            <p:ph type="sldNum" sz="quarter" idx="12"/>
          </p:nvPr>
        </p:nvSpPr>
        <p:spPr/>
        <p:txBody>
          <a:bodyPr/>
          <a:lstStyle/>
          <a:p>
            <a:fld id="{4770B5EE-C447-47B0-9CBF-590744216C84}" type="slidenum">
              <a:rPr lang="tr-TR" smtClean="0"/>
              <a:t>‹#›</a:t>
            </a:fld>
            <a:endParaRPr lang="tr-TR"/>
          </a:p>
        </p:txBody>
      </p:sp>
    </p:spTree>
    <p:extLst>
      <p:ext uri="{BB962C8B-B14F-4D97-AF65-F5344CB8AC3E}">
        <p14:creationId xmlns:p14="http://schemas.microsoft.com/office/powerpoint/2010/main" val="6809347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E289C7D-F35C-4527-B734-CA28857C56E8}"/>
              </a:ext>
            </a:extLst>
          </p:cNvPr>
          <p:cNvSpPr>
            <a:spLocks noGrp="1"/>
          </p:cNvSpPr>
          <p:nvPr>
            <p:ph type="title"/>
          </p:nvPr>
        </p:nvSpPr>
        <p:spPr/>
        <p:txBody>
          <a:bodyPr/>
          <a:lstStyle/>
          <a:p>
            <a:r>
              <a:rPr lang="tr-TR"/>
              <a:t>Asıl başlık stilini düzenlemek için tıklayın</a:t>
            </a:r>
          </a:p>
        </p:txBody>
      </p:sp>
      <p:sp>
        <p:nvSpPr>
          <p:cNvPr id="3" name="İçerik Yer Tutucusu 2">
            <a:extLst>
              <a:ext uri="{FF2B5EF4-FFF2-40B4-BE49-F238E27FC236}">
                <a16:creationId xmlns:a16="http://schemas.microsoft.com/office/drawing/2014/main" id="{7DAED158-57B2-429B-8E2B-D64D8E649A61}"/>
              </a:ext>
            </a:extLst>
          </p:cNvPr>
          <p:cNvSpPr>
            <a:spLocks noGrp="1"/>
          </p:cNvSpPr>
          <p:nvPr>
            <p:ph idx="1"/>
          </p:nvPr>
        </p:nvSpPr>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D4669EC4-FCC7-4E4C-8490-4FCF9A2C1D03}"/>
              </a:ext>
            </a:extLst>
          </p:cNvPr>
          <p:cNvSpPr>
            <a:spLocks noGrp="1"/>
          </p:cNvSpPr>
          <p:nvPr>
            <p:ph type="dt" sz="half" idx="10"/>
          </p:nvPr>
        </p:nvSpPr>
        <p:spPr/>
        <p:txBody>
          <a:bodyPr/>
          <a:lstStyle/>
          <a:p>
            <a:fld id="{DBDEE6A1-7115-4181-8644-D9EB52B994FD}" type="datetimeFigureOut">
              <a:rPr lang="tr-TR" smtClean="0"/>
              <a:t>13.03.2024</a:t>
            </a:fld>
            <a:endParaRPr lang="tr-TR"/>
          </a:p>
        </p:txBody>
      </p:sp>
      <p:sp>
        <p:nvSpPr>
          <p:cNvPr id="5" name="Alt Bilgi Yer Tutucusu 4">
            <a:extLst>
              <a:ext uri="{FF2B5EF4-FFF2-40B4-BE49-F238E27FC236}">
                <a16:creationId xmlns:a16="http://schemas.microsoft.com/office/drawing/2014/main" id="{199C781A-224C-4FAD-ABB8-874AF68FF922}"/>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200D1C87-C4B9-42EE-A765-F878A40EFC9F}"/>
              </a:ext>
            </a:extLst>
          </p:cNvPr>
          <p:cNvSpPr>
            <a:spLocks noGrp="1"/>
          </p:cNvSpPr>
          <p:nvPr>
            <p:ph type="sldNum" sz="quarter" idx="12"/>
          </p:nvPr>
        </p:nvSpPr>
        <p:spPr/>
        <p:txBody>
          <a:bodyPr/>
          <a:lstStyle/>
          <a:p>
            <a:fld id="{4770B5EE-C447-47B0-9CBF-590744216C84}" type="slidenum">
              <a:rPr lang="tr-TR" smtClean="0"/>
              <a:t>‹#›</a:t>
            </a:fld>
            <a:endParaRPr lang="tr-TR"/>
          </a:p>
        </p:txBody>
      </p:sp>
    </p:spTree>
    <p:extLst>
      <p:ext uri="{BB962C8B-B14F-4D97-AF65-F5344CB8AC3E}">
        <p14:creationId xmlns:p14="http://schemas.microsoft.com/office/powerpoint/2010/main" val="38199127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Üst Bilgisi">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0E5807F-58AE-4296-AFD6-3C71831C8B3B}"/>
              </a:ext>
            </a:extLst>
          </p:cNvPr>
          <p:cNvSpPr>
            <a:spLocks noGrp="1"/>
          </p:cNvSpPr>
          <p:nvPr>
            <p:ph type="title"/>
          </p:nvPr>
        </p:nvSpPr>
        <p:spPr>
          <a:xfrm>
            <a:off x="831850" y="1709738"/>
            <a:ext cx="10515600" cy="2852737"/>
          </a:xfrm>
        </p:spPr>
        <p:txBody>
          <a:bodyPr anchor="b"/>
          <a:lstStyle>
            <a:lvl1pPr>
              <a:defRPr sz="6000"/>
            </a:lvl1pPr>
          </a:lstStyle>
          <a:p>
            <a:r>
              <a:rPr lang="tr-TR"/>
              <a:t>Asıl başlık stilini düzenlemek için tıklayın</a:t>
            </a:r>
          </a:p>
        </p:txBody>
      </p:sp>
      <p:sp>
        <p:nvSpPr>
          <p:cNvPr id="3" name="Metin Yer Tutucusu 2">
            <a:extLst>
              <a:ext uri="{FF2B5EF4-FFF2-40B4-BE49-F238E27FC236}">
                <a16:creationId xmlns:a16="http://schemas.microsoft.com/office/drawing/2014/main" id="{F7395EC2-3AB7-4919-ADF3-44C621E711E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tr-TR"/>
              <a:t>Asıl metin stillerini düzenlemek için tıklayın</a:t>
            </a:r>
          </a:p>
        </p:txBody>
      </p:sp>
      <p:sp>
        <p:nvSpPr>
          <p:cNvPr id="4" name="Veri Yer Tutucusu 3">
            <a:extLst>
              <a:ext uri="{FF2B5EF4-FFF2-40B4-BE49-F238E27FC236}">
                <a16:creationId xmlns:a16="http://schemas.microsoft.com/office/drawing/2014/main" id="{E006ABFD-9D5B-4625-AEFF-A800EEA806FE}"/>
              </a:ext>
            </a:extLst>
          </p:cNvPr>
          <p:cNvSpPr>
            <a:spLocks noGrp="1"/>
          </p:cNvSpPr>
          <p:nvPr>
            <p:ph type="dt" sz="half" idx="10"/>
          </p:nvPr>
        </p:nvSpPr>
        <p:spPr/>
        <p:txBody>
          <a:bodyPr/>
          <a:lstStyle/>
          <a:p>
            <a:fld id="{DBDEE6A1-7115-4181-8644-D9EB52B994FD}" type="datetimeFigureOut">
              <a:rPr lang="tr-TR" smtClean="0"/>
              <a:t>13.03.2024</a:t>
            </a:fld>
            <a:endParaRPr lang="tr-TR"/>
          </a:p>
        </p:txBody>
      </p:sp>
      <p:sp>
        <p:nvSpPr>
          <p:cNvPr id="5" name="Alt Bilgi Yer Tutucusu 4">
            <a:extLst>
              <a:ext uri="{FF2B5EF4-FFF2-40B4-BE49-F238E27FC236}">
                <a16:creationId xmlns:a16="http://schemas.microsoft.com/office/drawing/2014/main" id="{1B8C134F-9155-483E-88BC-C4105BBF4477}"/>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99772C3D-728E-44B8-8AF2-1FD66D3452D0}"/>
              </a:ext>
            </a:extLst>
          </p:cNvPr>
          <p:cNvSpPr>
            <a:spLocks noGrp="1"/>
          </p:cNvSpPr>
          <p:nvPr>
            <p:ph type="sldNum" sz="quarter" idx="12"/>
          </p:nvPr>
        </p:nvSpPr>
        <p:spPr/>
        <p:txBody>
          <a:bodyPr/>
          <a:lstStyle/>
          <a:p>
            <a:fld id="{4770B5EE-C447-47B0-9CBF-590744216C84}" type="slidenum">
              <a:rPr lang="tr-TR" smtClean="0"/>
              <a:t>‹#›</a:t>
            </a:fld>
            <a:endParaRPr lang="tr-TR"/>
          </a:p>
        </p:txBody>
      </p:sp>
    </p:spTree>
    <p:extLst>
      <p:ext uri="{BB962C8B-B14F-4D97-AF65-F5344CB8AC3E}">
        <p14:creationId xmlns:p14="http://schemas.microsoft.com/office/powerpoint/2010/main" val="9403638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C1583B3-0395-4BEE-BB61-26477E9E0211}"/>
              </a:ext>
            </a:extLst>
          </p:cNvPr>
          <p:cNvSpPr>
            <a:spLocks noGrp="1"/>
          </p:cNvSpPr>
          <p:nvPr>
            <p:ph type="title"/>
          </p:nvPr>
        </p:nvSpPr>
        <p:spPr/>
        <p:txBody>
          <a:bodyPr/>
          <a:lstStyle/>
          <a:p>
            <a:r>
              <a:rPr lang="tr-TR"/>
              <a:t>Asıl başlık stilini düzenlemek için tıklayın</a:t>
            </a:r>
          </a:p>
        </p:txBody>
      </p:sp>
      <p:sp>
        <p:nvSpPr>
          <p:cNvPr id="3" name="İçerik Yer Tutucusu 2">
            <a:extLst>
              <a:ext uri="{FF2B5EF4-FFF2-40B4-BE49-F238E27FC236}">
                <a16:creationId xmlns:a16="http://schemas.microsoft.com/office/drawing/2014/main" id="{ADDAD718-08B6-4C06-90FF-54EA529764F6}"/>
              </a:ext>
            </a:extLst>
          </p:cNvPr>
          <p:cNvSpPr>
            <a:spLocks noGrp="1"/>
          </p:cNvSpPr>
          <p:nvPr>
            <p:ph sz="half" idx="1"/>
          </p:nvPr>
        </p:nvSpPr>
        <p:spPr>
          <a:xfrm>
            <a:off x="838200" y="1825625"/>
            <a:ext cx="5181600" cy="435133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İçerik Yer Tutucusu 3">
            <a:extLst>
              <a:ext uri="{FF2B5EF4-FFF2-40B4-BE49-F238E27FC236}">
                <a16:creationId xmlns:a16="http://schemas.microsoft.com/office/drawing/2014/main" id="{E65EB445-1C71-44F0-B5C5-AFF8796B7B3B}"/>
              </a:ext>
            </a:extLst>
          </p:cNvPr>
          <p:cNvSpPr>
            <a:spLocks noGrp="1"/>
          </p:cNvSpPr>
          <p:nvPr>
            <p:ph sz="half" idx="2"/>
          </p:nvPr>
        </p:nvSpPr>
        <p:spPr>
          <a:xfrm>
            <a:off x="6172200" y="1825625"/>
            <a:ext cx="5181600" cy="435133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5" name="Veri Yer Tutucusu 4">
            <a:extLst>
              <a:ext uri="{FF2B5EF4-FFF2-40B4-BE49-F238E27FC236}">
                <a16:creationId xmlns:a16="http://schemas.microsoft.com/office/drawing/2014/main" id="{B524F115-5C68-4E8F-A512-9B5957C36DE0}"/>
              </a:ext>
            </a:extLst>
          </p:cNvPr>
          <p:cNvSpPr>
            <a:spLocks noGrp="1"/>
          </p:cNvSpPr>
          <p:nvPr>
            <p:ph type="dt" sz="half" idx="10"/>
          </p:nvPr>
        </p:nvSpPr>
        <p:spPr/>
        <p:txBody>
          <a:bodyPr/>
          <a:lstStyle/>
          <a:p>
            <a:fld id="{DBDEE6A1-7115-4181-8644-D9EB52B994FD}" type="datetimeFigureOut">
              <a:rPr lang="tr-TR" smtClean="0"/>
              <a:t>13.03.2024</a:t>
            </a:fld>
            <a:endParaRPr lang="tr-TR"/>
          </a:p>
        </p:txBody>
      </p:sp>
      <p:sp>
        <p:nvSpPr>
          <p:cNvPr id="6" name="Alt Bilgi Yer Tutucusu 5">
            <a:extLst>
              <a:ext uri="{FF2B5EF4-FFF2-40B4-BE49-F238E27FC236}">
                <a16:creationId xmlns:a16="http://schemas.microsoft.com/office/drawing/2014/main" id="{B11DFC93-DA8E-4BE8-BF02-B3359997EEA8}"/>
              </a:ext>
            </a:extLst>
          </p:cNvPr>
          <p:cNvSpPr>
            <a:spLocks noGrp="1"/>
          </p:cNvSpPr>
          <p:nvPr>
            <p:ph type="ftr" sz="quarter" idx="11"/>
          </p:nvPr>
        </p:nvSpPr>
        <p:spPr/>
        <p:txBody>
          <a:bodyPr/>
          <a:lstStyle/>
          <a:p>
            <a:endParaRPr lang="tr-TR"/>
          </a:p>
        </p:txBody>
      </p:sp>
      <p:sp>
        <p:nvSpPr>
          <p:cNvPr id="7" name="Slayt Numarası Yer Tutucusu 6">
            <a:extLst>
              <a:ext uri="{FF2B5EF4-FFF2-40B4-BE49-F238E27FC236}">
                <a16:creationId xmlns:a16="http://schemas.microsoft.com/office/drawing/2014/main" id="{5B23582A-604F-45C1-9BAC-7D24E873E6D8}"/>
              </a:ext>
            </a:extLst>
          </p:cNvPr>
          <p:cNvSpPr>
            <a:spLocks noGrp="1"/>
          </p:cNvSpPr>
          <p:nvPr>
            <p:ph type="sldNum" sz="quarter" idx="12"/>
          </p:nvPr>
        </p:nvSpPr>
        <p:spPr/>
        <p:txBody>
          <a:bodyPr/>
          <a:lstStyle/>
          <a:p>
            <a:fld id="{4770B5EE-C447-47B0-9CBF-590744216C84}" type="slidenum">
              <a:rPr lang="tr-TR" smtClean="0"/>
              <a:t>‹#›</a:t>
            </a:fld>
            <a:endParaRPr lang="tr-TR"/>
          </a:p>
        </p:txBody>
      </p:sp>
    </p:spTree>
    <p:extLst>
      <p:ext uri="{BB962C8B-B14F-4D97-AF65-F5344CB8AC3E}">
        <p14:creationId xmlns:p14="http://schemas.microsoft.com/office/powerpoint/2010/main" val="11906670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3BA4A02-399F-4D08-BB2C-22D7E840A00A}"/>
              </a:ext>
            </a:extLst>
          </p:cNvPr>
          <p:cNvSpPr>
            <a:spLocks noGrp="1"/>
          </p:cNvSpPr>
          <p:nvPr>
            <p:ph type="title"/>
          </p:nvPr>
        </p:nvSpPr>
        <p:spPr>
          <a:xfrm>
            <a:off x="839788" y="365125"/>
            <a:ext cx="10515600" cy="1325563"/>
          </a:xfrm>
        </p:spPr>
        <p:txBody>
          <a:bodyPr/>
          <a:lstStyle/>
          <a:p>
            <a:r>
              <a:rPr lang="tr-TR"/>
              <a:t>Asıl başlık stilini düzenlemek için tıklayın</a:t>
            </a:r>
          </a:p>
        </p:txBody>
      </p:sp>
      <p:sp>
        <p:nvSpPr>
          <p:cNvPr id="3" name="Metin Yer Tutucusu 2">
            <a:extLst>
              <a:ext uri="{FF2B5EF4-FFF2-40B4-BE49-F238E27FC236}">
                <a16:creationId xmlns:a16="http://schemas.microsoft.com/office/drawing/2014/main" id="{1FB7F364-6079-4016-94B8-2E19E1EAB39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4" name="İçerik Yer Tutucusu 3">
            <a:extLst>
              <a:ext uri="{FF2B5EF4-FFF2-40B4-BE49-F238E27FC236}">
                <a16:creationId xmlns:a16="http://schemas.microsoft.com/office/drawing/2014/main" id="{645B19A2-3382-44B6-A16D-8DD8FD6E5534}"/>
              </a:ext>
            </a:extLst>
          </p:cNvPr>
          <p:cNvSpPr>
            <a:spLocks noGrp="1"/>
          </p:cNvSpPr>
          <p:nvPr>
            <p:ph sz="half" idx="2"/>
          </p:nvPr>
        </p:nvSpPr>
        <p:spPr>
          <a:xfrm>
            <a:off x="839788" y="2505075"/>
            <a:ext cx="5157787" cy="368458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5" name="Metin Yer Tutucusu 4">
            <a:extLst>
              <a:ext uri="{FF2B5EF4-FFF2-40B4-BE49-F238E27FC236}">
                <a16:creationId xmlns:a16="http://schemas.microsoft.com/office/drawing/2014/main" id="{5D820BDB-CE8A-4F27-8638-93AB3E56B4C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6" name="İçerik Yer Tutucusu 5">
            <a:extLst>
              <a:ext uri="{FF2B5EF4-FFF2-40B4-BE49-F238E27FC236}">
                <a16:creationId xmlns:a16="http://schemas.microsoft.com/office/drawing/2014/main" id="{D8814393-40E8-4F16-BA8F-9FA864A04522}"/>
              </a:ext>
            </a:extLst>
          </p:cNvPr>
          <p:cNvSpPr>
            <a:spLocks noGrp="1"/>
          </p:cNvSpPr>
          <p:nvPr>
            <p:ph sz="quarter" idx="4"/>
          </p:nvPr>
        </p:nvSpPr>
        <p:spPr>
          <a:xfrm>
            <a:off x="6172200" y="2505075"/>
            <a:ext cx="5183188" cy="368458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7" name="Veri Yer Tutucusu 6">
            <a:extLst>
              <a:ext uri="{FF2B5EF4-FFF2-40B4-BE49-F238E27FC236}">
                <a16:creationId xmlns:a16="http://schemas.microsoft.com/office/drawing/2014/main" id="{9E7D7C92-79BB-4401-98FF-B3B6C0D5AAED}"/>
              </a:ext>
            </a:extLst>
          </p:cNvPr>
          <p:cNvSpPr>
            <a:spLocks noGrp="1"/>
          </p:cNvSpPr>
          <p:nvPr>
            <p:ph type="dt" sz="half" idx="10"/>
          </p:nvPr>
        </p:nvSpPr>
        <p:spPr/>
        <p:txBody>
          <a:bodyPr/>
          <a:lstStyle/>
          <a:p>
            <a:fld id="{DBDEE6A1-7115-4181-8644-D9EB52B994FD}" type="datetimeFigureOut">
              <a:rPr lang="tr-TR" smtClean="0"/>
              <a:t>13.03.2024</a:t>
            </a:fld>
            <a:endParaRPr lang="tr-TR"/>
          </a:p>
        </p:txBody>
      </p:sp>
      <p:sp>
        <p:nvSpPr>
          <p:cNvPr id="8" name="Alt Bilgi Yer Tutucusu 7">
            <a:extLst>
              <a:ext uri="{FF2B5EF4-FFF2-40B4-BE49-F238E27FC236}">
                <a16:creationId xmlns:a16="http://schemas.microsoft.com/office/drawing/2014/main" id="{1107C606-763E-458A-B4CB-9295446575FA}"/>
              </a:ext>
            </a:extLst>
          </p:cNvPr>
          <p:cNvSpPr>
            <a:spLocks noGrp="1"/>
          </p:cNvSpPr>
          <p:nvPr>
            <p:ph type="ftr" sz="quarter" idx="11"/>
          </p:nvPr>
        </p:nvSpPr>
        <p:spPr/>
        <p:txBody>
          <a:bodyPr/>
          <a:lstStyle/>
          <a:p>
            <a:endParaRPr lang="tr-TR"/>
          </a:p>
        </p:txBody>
      </p:sp>
      <p:sp>
        <p:nvSpPr>
          <p:cNvPr id="9" name="Slayt Numarası Yer Tutucusu 8">
            <a:extLst>
              <a:ext uri="{FF2B5EF4-FFF2-40B4-BE49-F238E27FC236}">
                <a16:creationId xmlns:a16="http://schemas.microsoft.com/office/drawing/2014/main" id="{6552255F-97A0-44A4-84A0-678096D97395}"/>
              </a:ext>
            </a:extLst>
          </p:cNvPr>
          <p:cNvSpPr>
            <a:spLocks noGrp="1"/>
          </p:cNvSpPr>
          <p:nvPr>
            <p:ph type="sldNum" sz="quarter" idx="12"/>
          </p:nvPr>
        </p:nvSpPr>
        <p:spPr/>
        <p:txBody>
          <a:bodyPr/>
          <a:lstStyle/>
          <a:p>
            <a:fld id="{4770B5EE-C447-47B0-9CBF-590744216C84}" type="slidenum">
              <a:rPr lang="tr-TR" smtClean="0"/>
              <a:t>‹#›</a:t>
            </a:fld>
            <a:endParaRPr lang="tr-TR"/>
          </a:p>
        </p:txBody>
      </p:sp>
    </p:spTree>
    <p:extLst>
      <p:ext uri="{BB962C8B-B14F-4D97-AF65-F5344CB8AC3E}">
        <p14:creationId xmlns:p14="http://schemas.microsoft.com/office/powerpoint/2010/main" val="39724336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233DDA82-2766-4ED2-A7CF-1DDBEAA85FF3}"/>
              </a:ext>
            </a:extLst>
          </p:cNvPr>
          <p:cNvSpPr>
            <a:spLocks noGrp="1"/>
          </p:cNvSpPr>
          <p:nvPr>
            <p:ph type="title"/>
          </p:nvPr>
        </p:nvSpPr>
        <p:spPr/>
        <p:txBody>
          <a:bodyPr/>
          <a:lstStyle/>
          <a:p>
            <a:r>
              <a:rPr lang="tr-TR"/>
              <a:t>Asıl başlık stilini düzenlemek için tıklayın</a:t>
            </a:r>
          </a:p>
        </p:txBody>
      </p:sp>
      <p:sp>
        <p:nvSpPr>
          <p:cNvPr id="3" name="Veri Yer Tutucusu 2">
            <a:extLst>
              <a:ext uri="{FF2B5EF4-FFF2-40B4-BE49-F238E27FC236}">
                <a16:creationId xmlns:a16="http://schemas.microsoft.com/office/drawing/2014/main" id="{1C796CB1-0677-43DA-BD91-6DC671D45132}"/>
              </a:ext>
            </a:extLst>
          </p:cNvPr>
          <p:cNvSpPr>
            <a:spLocks noGrp="1"/>
          </p:cNvSpPr>
          <p:nvPr>
            <p:ph type="dt" sz="half" idx="10"/>
          </p:nvPr>
        </p:nvSpPr>
        <p:spPr/>
        <p:txBody>
          <a:bodyPr/>
          <a:lstStyle/>
          <a:p>
            <a:fld id="{DBDEE6A1-7115-4181-8644-D9EB52B994FD}" type="datetimeFigureOut">
              <a:rPr lang="tr-TR" smtClean="0"/>
              <a:t>13.03.2024</a:t>
            </a:fld>
            <a:endParaRPr lang="tr-TR"/>
          </a:p>
        </p:txBody>
      </p:sp>
      <p:sp>
        <p:nvSpPr>
          <p:cNvPr id="4" name="Alt Bilgi Yer Tutucusu 3">
            <a:extLst>
              <a:ext uri="{FF2B5EF4-FFF2-40B4-BE49-F238E27FC236}">
                <a16:creationId xmlns:a16="http://schemas.microsoft.com/office/drawing/2014/main" id="{95FACDE4-9B4F-432D-94E5-390551CF7519}"/>
              </a:ext>
            </a:extLst>
          </p:cNvPr>
          <p:cNvSpPr>
            <a:spLocks noGrp="1"/>
          </p:cNvSpPr>
          <p:nvPr>
            <p:ph type="ftr" sz="quarter" idx="11"/>
          </p:nvPr>
        </p:nvSpPr>
        <p:spPr/>
        <p:txBody>
          <a:bodyPr/>
          <a:lstStyle/>
          <a:p>
            <a:endParaRPr lang="tr-TR"/>
          </a:p>
        </p:txBody>
      </p:sp>
      <p:sp>
        <p:nvSpPr>
          <p:cNvPr id="5" name="Slayt Numarası Yer Tutucusu 4">
            <a:extLst>
              <a:ext uri="{FF2B5EF4-FFF2-40B4-BE49-F238E27FC236}">
                <a16:creationId xmlns:a16="http://schemas.microsoft.com/office/drawing/2014/main" id="{392A1E31-E0BD-434B-8761-9DD862DE8D2B}"/>
              </a:ext>
            </a:extLst>
          </p:cNvPr>
          <p:cNvSpPr>
            <a:spLocks noGrp="1"/>
          </p:cNvSpPr>
          <p:nvPr>
            <p:ph type="sldNum" sz="quarter" idx="12"/>
          </p:nvPr>
        </p:nvSpPr>
        <p:spPr/>
        <p:txBody>
          <a:bodyPr/>
          <a:lstStyle/>
          <a:p>
            <a:fld id="{4770B5EE-C447-47B0-9CBF-590744216C84}" type="slidenum">
              <a:rPr lang="tr-TR" smtClean="0"/>
              <a:t>‹#›</a:t>
            </a:fld>
            <a:endParaRPr lang="tr-TR"/>
          </a:p>
        </p:txBody>
      </p:sp>
    </p:spTree>
    <p:extLst>
      <p:ext uri="{BB962C8B-B14F-4D97-AF65-F5344CB8AC3E}">
        <p14:creationId xmlns:p14="http://schemas.microsoft.com/office/powerpoint/2010/main" val="20071115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Veri Yer Tutucusu 1">
            <a:extLst>
              <a:ext uri="{FF2B5EF4-FFF2-40B4-BE49-F238E27FC236}">
                <a16:creationId xmlns:a16="http://schemas.microsoft.com/office/drawing/2014/main" id="{2D28007E-EF3B-42D4-8882-47546559DCF7}"/>
              </a:ext>
            </a:extLst>
          </p:cNvPr>
          <p:cNvSpPr>
            <a:spLocks noGrp="1"/>
          </p:cNvSpPr>
          <p:nvPr>
            <p:ph type="dt" sz="half" idx="10"/>
          </p:nvPr>
        </p:nvSpPr>
        <p:spPr/>
        <p:txBody>
          <a:bodyPr/>
          <a:lstStyle/>
          <a:p>
            <a:fld id="{DBDEE6A1-7115-4181-8644-D9EB52B994FD}" type="datetimeFigureOut">
              <a:rPr lang="tr-TR" smtClean="0"/>
              <a:t>13.03.2024</a:t>
            </a:fld>
            <a:endParaRPr lang="tr-TR"/>
          </a:p>
        </p:txBody>
      </p:sp>
      <p:sp>
        <p:nvSpPr>
          <p:cNvPr id="3" name="Alt Bilgi Yer Tutucusu 2">
            <a:extLst>
              <a:ext uri="{FF2B5EF4-FFF2-40B4-BE49-F238E27FC236}">
                <a16:creationId xmlns:a16="http://schemas.microsoft.com/office/drawing/2014/main" id="{308DF51D-21B2-435B-A6E2-71ECDBF66A34}"/>
              </a:ext>
            </a:extLst>
          </p:cNvPr>
          <p:cNvSpPr>
            <a:spLocks noGrp="1"/>
          </p:cNvSpPr>
          <p:nvPr>
            <p:ph type="ftr" sz="quarter" idx="11"/>
          </p:nvPr>
        </p:nvSpPr>
        <p:spPr/>
        <p:txBody>
          <a:bodyPr/>
          <a:lstStyle/>
          <a:p>
            <a:endParaRPr lang="tr-TR"/>
          </a:p>
        </p:txBody>
      </p:sp>
      <p:sp>
        <p:nvSpPr>
          <p:cNvPr id="4" name="Slayt Numarası Yer Tutucusu 3">
            <a:extLst>
              <a:ext uri="{FF2B5EF4-FFF2-40B4-BE49-F238E27FC236}">
                <a16:creationId xmlns:a16="http://schemas.microsoft.com/office/drawing/2014/main" id="{D82DC84E-C346-471E-9FB1-802A5E73A59D}"/>
              </a:ext>
            </a:extLst>
          </p:cNvPr>
          <p:cNvSpPr>
            <a:spLocks noGrp="1"/>
          </p:cNvSpPr>
          <p:nvPr>
            <p:ph type="sldNum" sz="quarter" idx="12"/>
          </p:nvPr>
        </p:nvSpPr>
        <p:spPr/>
        <p:txBody>
          <a:bodyPr/>
          <a:lstStyle/>
          <a:p>
            <a:fld id="{4770B5EE-C447-47B0-9CBF-590744216C84}" type="slidenum">
              <a:rPr lang="tr-TR" smtClean="0"/>
              <a:t>‹#›</a:t>
            </a:fld>
            <a:endParaRPr lang="tr-TR"/>
          </a:p>
        </p:txBody>
      </p:sp>
    </p:spTree>
    <p:extLst>
      <p:ext uri="{BB962C8B-B14F-4D97-AF65-F5344CB8AC3E}">
        <p14:creationId xmlns:p14="http://schemas.microsoft.com/office/powerpoint/2010/main" val="34783772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BD76DBF-ECC6-40A6-BAF0-20C0D3CD14BE}"/>
              </a:ext>
            </a:extLst>
          </p:cNvPr>
          <p:cNvSpPr>
            <a:spLocks noGrp="1"/>
          </p:cNvSpPr>
          <p:nvPr>
            <p:ph type="title"/>
          </p:nvPr>
        </p:nvSpPr>
        <p:spPr>
          <a:xfrm>
            <a:off x="839788" y="457200"/>
            <a:ext cx="3932237" cy="1600200"/>
          </a:xfrm>
        </p:spPr>
        <p:txBody>
          <a:bodyPr anchor="b"/>
          <a:lstStyle>
            <a:lvl1pPr>
              <a:defRPr sz="3200"/>
            </a:lvl1pPr>
          </a:lstStyle>
          <a:p>
            <a:r>
              <a:rPr lang="tr-TR"/>
              <a:t>Asıl başlık stilini düzenlemek için tıklayın</a:t>
            </a:r>
          </a:p>
        </p:txBody>
      </p:sp>
      <p:sp>
        <p:nvSpPr>
          <p:cNvPr id="3" name="İçerik Yer Tutucusu 2">
            <a:extLst>
              <a:ext uri="{FF2B5EF4-FFF2-40B4-BE49-F238E27FC236}">
                <a16:creationId xmlns:a16="http://schemas.microsoft.com/office/drawing/2014/main" id="{7FBFF974-B5E0-4E3A-B8BD-0C62B39B6D8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Metin Yer Tutucusu 3">
            <a:extLst>
              <a:ext uri="{FF2B5EF4-FFF2-40B4-BE49-F238E27FC236}">
                <a16:creationId xmlns:a16="http://schemas.microsoft.com/office/drawing/2014/main" id="{D537DE92-0866-4D2F-A14E-555B9ABB60E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Veri Yer Tutucusu 4">
            <a:extLst>
              <a:ext uri="{FF2B5EF4-FFF2-40B4-BE49-F238E27FC236}">
                <a16:creationId xmlns:a16="http://schemas.microsoft.com/office/drawing/2014/main" id="{4124408E-CED1-48DE-B03F-1192A82CD3D6}"/>
              </a:ext>
            </a:extLst>
          </p:cNvPr>
          <p:cNvSpPr>
            <a:spLocks noGrp="1"/>
          </p:cNvSpPr>
          <p:nvPr>
            <p:ph type="dt" sz="half" idx="10"/>
          </p:nvPr>
        </p:nvSpPr>
        <p:spPr/>
        <p:txBody>
          <a:bodyPr/>
          <a:lstStyle/>
          <a:p>
            <a:fld id="{DBDEE6A1-7115-4181-8644-D9EB52B994FD}" type="datetimeFigureOut">
              <a:rPr lang="tr-TR" smtClean="0"/>
              <a:t>13.03.2024</a:t>
            </a:fld>
            <a:endParaRPr lang="tr-TR"/>
          </a:p>
        </p:txBody>
      </p:sp>
      <p:sp>
        <p:nvSpPr>
          <p:cNvPr id="6" name="Alt Bilgi Yer Tutucusu 5">
            <a:extLst>
              <a:ext uri="{FF2B5EF4-FFF2-40B4-BE49-F238E27FC236}">
                <a16:creationId xmlns:a16="http://schemas.microsoft.com/office/drawing/2014/main" id="{DACD8DE6-59C2-4ED8-B046-16688950FD84}"/>
              </a:ext>
            </a:extLst>
          </p:cNvPr>
          <p:cNvSpPr>
            <a:spLocks noGrp="1"/>
          </p:cNvSpPr>
          <p:nvPr>
            <p:ph type="ftr" sz="quarter" idx="11"/>
          </p:nvPr>
        </p:nvSpPr>
        <p:spPr/>
        <p:txBody>
          <a:bodyPr/>
          <a:lstStyle/>
          <a:p>
            <a:endParaRPr lang="tr-TR"/>
          </a:p>
        </p:txBody>
      </p:sp>
      <p:sp>
        <p:nvSpPr>
          <p:cNvPr id="7" name="Slayt Numarası Yer Tutucusu 6">
            <a:extLst>
              <a:ext uri="{FF2B5EF4-FFF2-40B4-BE49-F238E27FC236}">
                <a16:creationId xmlns:a16="http://schemas.microsoft.com/office/drawing/2014/main" id="{05D57CD9-6D07-4ECA-8B20-7AFA673243EE}"/>
              </a:ext>
            </a:extLst>
          </p:cNvPr>
          <p:cNvSpPr>
            <a:spLocks noGrp="1"/>
          </p:cNvSpPr>
          <p:nvPr>
            <p:ph type="sldNum" sz="quarter" idx="12"/>
          </p:nvPr>
        </p:nvSpPr>
        <p:spPr/>
        <p:txBody>
          <a:bodyPr/>
          <a:lstStyle/>
          <a:p>
            <a:fld id="{4770B5EE-C447-47B0-9CBF-590744216C84}" type="slidenum">
              <a:rPr lang="tr-TR" smtClean="0"/>
              <a:t>‹#›</a:t>
            </a:fld>
            <a:endParaRPr lang="tr-TR"/>
          </a:p>
        </p:txBody>
      </p:sp>
    </p:spTree>
    <p:extLst>
      <p:ext uri="{BB962C8B-B14F-4D97-AF65-F5344CB8AC3E}">
        <p14:creationId xmlns:p14="http://schemas.microsoft.com/office/powerpoint/2010/main" val="4401427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381A45E-0411-40C2-B84A-1A4E42EC2E7C}"/>
              </a:ext>
            </a:extLst>
          </p:cNvPr>
          <p:cNvSpPr>
            <a:spLocks noGrp="1"/>
          </p:cNvSpPr>
          <p:nvPr>
            <p:ph type="title"/>
          </p:nvPr>
        </p:nvSpPr>
        <p:spPr>
          <a:xfrm>
            <a:off x="839788" y="457200"/>
            <a:ext cx="3932237" cy="1600200"/>
          </a:xfrm>
        </p:spPr>
        <p:txBody>
          <a:bodyPr anchor="b"/>
          <a:lstStyle>
            <a:lvl1pPr>
              <a:defRPr sz="3200"/>
            </a:lvl1pPr>
          </a:lstStyle>
          <a:p>
            <a:r>
              <a:rPr lang="tr-TR"/>
              <a:t>Asıl başlık stilini düzenlemek için tıklayın</a:t>
            </a:r>
          </a:p>
        </p:txBody>
      </p:sp>
      <p:sp>
        <p:nvSpPr>
          <p:cNvPr id="3" name="Resim Yer Tutucusu 2">
            <a:extLst>
              <a:ext uri="{FF2B5EF4-FFF2-40B4-BE49-F238E27FC236}">
                <a16:creationId xmlns:a16="http://schemas.microsoft.com/office/drawing/2014/main" id="{BFBAE31B-5EB7-4483-95EC-0CD4BBECFFF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tr-TR"/>
          </a:p>
        </p:txBody>
      </p:sp>
      <p:sp>
        <p:nvSpPr>
          <p:cNvPr id="4" name="Metin Yer Tutucusu 3">
            <a:extLst>
              <a:ext uri="{FF2B5EF4-FFF2-40B4-BE49-F238E27FC236}">
                <a16:creationId xmlns:a16="http://schemas.microsoft.com/office/drawing/2014/main" id="{37446C1E-4C38-4E3B-A611-B6E127CB03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Veri Yer Tutucusu 4">
            <a:extLst>
              <a:ext uri="{FF2B5EF4-FFF2-40B4-BE49-F238E27FC236}">
                <a16:creationId xmlns:a16="http://schemas.microsoft.com/office/drawing/2014/main" id="{E8E91DD4-0000-45C8-8AB6-107E516D051D}"/>
              </a:ext>
            </a:extLst>
          </p:cNvPr>
          <p:cNvSpPr>
            <a:spLocks noGrp="1"/>
          </p:cNvSpPr>
          <p:nvPr>
            <p:ph type="dt" sz="half" idx="10"/>
          </p:nvPr>
        </p:nvSpPr>
        <p:spPr/>
        <p:txBody>
          <a:bodyPr/>
          <a:lstStyle/>
          <a:p>
            <a:fld id="{DBDEE6A1-7115-4181-8644-D9EB52B994FD}" type="datetimeFigureOut">
              <a:rPr lang="tr-TR" smtClean="0"/>
              <a:t>13.03.2024</a:t>
            </a:fld>
            <a:endParaRPr lang="tr-TR"/>
          </a:p>
        </p:txBody>
      </p:sp>
      <p:sp>
        <p:nvSpPr>
          <p:cNvPr id="6" name="Alt Bilgi Yer Tutucusu 5">
            <a:extLst>
              <a:ext uri="{FF2B5EF4-FFF2-40B4-BE49-F238E27FC236}">
                <a16:creationId xmlns:a16="http://schemas.microsoft.com/office/drawing/2014/main" id="{6F472C79-9ACF-4503-B326-6AA711C61C81}"/>
              </a:ext>
            </a:extLst>
          </p:cNvPr>
          <p:cNvSpPr>
            <a:spLocks noGrp="1"/>
          </p:cNvSpPr>
          <p:nvPr>
            <p:ph type="ftr" sz="quarter" idx="11"/>
          </p:nvPr>
        </p:nvSpPr>
        <p:spPr/>
        <p:txBody>
          <a:bodyPr/>
          <a:lstStyle/>
          <a:p>
            <a:endParaRPr lang="tr-TR"/>
          </a:p>
        </p:txBody>
      </p:sp>
      <p:sp>
        <p:nvSpPr>
          <p:cNvPr id="7" name="Slayt Numarası Yer Tutucusu 6">
            <a:extLst>
              <a:ext uri="{FF2B5EF4-FFF2-40B4-BE49-F238E27FC236}">
                <a16:creationId xmlns:a16="http://schemas.microsoft.com/office/drawing/2014/main" id="{64A2E555-040E-4D38-BE51-BF0B5DF4AFF3}"/>
              </a:ext>
            </a:extLst>
          </p:cNvPr>
          <p:cNvSpPr>
            <a:spLocks noGrp="1"/>
          </p:cNvSpPr>
          <p:nvPr>
            <p:ph type="sldNum" sz="quarter" idx="12"/>
          </p:nvPr>
        </p:nvSpPr>
        <p:spPr/>
        <p:txBody>
          <a:bodyPr/>
          <a:lstStyle/>
          <a:p>
            <a:fld id="{4770B5EE-C447-47B0-9CBF-590744216C84}" type="slidenum">
              <a:rPr lang="tr-TR" smtClean="0"/>
              <a:t>‹#›</a:t>
            </a:fld>
            <a:endParaRPr lang="tr-TR"/>
          </a:p>
        </p:txBody>
      </p:sp>
    </p:spTree>
    <p:extLst>
      <p:ext uri="{BB962C8B-B14F-4D97-AF65-F5344CB8AC3E}">
        <p14:creationId xmlns:p14="http://schemas.microsoft.com/office/powerpoint/2010/main" val="17689905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Başlık Yer Tutucusu 1">
            <a:extLst>
              <a:ext uri="{FF2B5EF4-FFF2-40B4-BE49-F238E27FC236}">
                <a16:creationId xmlns:a16="http://schemas.microsoft.com/office/drawing/2014/main" id="{E82042A9-F6E0-4CFE-BC7F-6C509BA43E5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tr-TR"/>
              <a:t>Asıl başlık stilini düzenlemek için tıklayın</a:t>
            </a:r>
          </a:p>
        </p:txBody>
      </p:sp>
      <p:sp>
        <p:nvSpPr>
          <p:cNvPr id="3" name="Metin Yer Tutucusu 2">
            <a:extLst>
              <a:ext uri="{FF2B5EF4-FFF2-40B4-BE49-F238E27FC236}">
                <a16:creationId xmlns:a16="http://schemas.microsoft.com/office/drawing/2014/main" id="{A7193EAB-2A2D-4CA0-B4F9-5E05CE5FFE7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C9079022-494C-4AC0-BC6C-5D64749B652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BDEE6A1-7115-4181-8644-D9EB52B994FD}" type="datetimeFigureOut">
              <a:rPr lang="tr-TR" smtClean="0"/>
              <a:t>13.03.2024</a:t>
            </a:fld>
            <a:endParaRPr lang="tr-TR"/>
          </a:p>
        </p:txBody>
      </p:sp>
      <p:sp>
        <p:nvSpPr>
          <p:cNvPr id="5" name="Alt Bilgi Yer Tutucusu 4">
            <a:extLst>
              <a:ext uri="{FF2B5EF4-FFF2-40B4-BE49-F238E27FC236}">
                <a16:creationId xmlns:a16="http://schemas.microsoft.com/office/drawing/2014/main" id="{4508B4E4-F909-4AD0-A59F-9D7EE97BCB4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tr-TR"/>
          </a:p>
        </p:txBody>
      </p:sp>
      <p:sp>
        <p:nvSpPr>
          <p:cNvPr id="6" name="Slayt Numarası Yer Tutucusu 5">
            <a:extLst>
              <a:ext uri="{FF2B5EF4-FFF2-40B4-BE49-F238E27FC236}">
                <a16:creationId xmlns:a16="http://schemas.microsoft.com/office/drawing/2014/main" id="{E925AAD3-70AE-4115-9D08-8931483B68D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770B5EE-C447-47B0-9CBF-590744216C84}" type="slidenum">
              <a:rPr lang="tr-TR" smtClean="0"/>
              <a:t>‹#›</a:t>
            </a:fld>
            <a:endParaRPr lang="tr-TR"/>
          </a:p>
        </p:txBody>
      </p:sp>
    </p:spTree>
    <p:extLst>
      <p:ext uri="{BB962C8B-B14F-4D97-AF65-F5344CB8AC3E}">
        <p14:creationId xmlns:p14="http://schemas.microsoft.com/office/powerpoint/2010/main" val="33266995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35.jp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image" Target="../media/image43.jpg"/><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6CF44B4-469E-47AC-8463-41C37A21247B}"/>
              </a:ext>
            </a:extLst>
          </p:cNvPr>
          <p:cNvSpPr>
            <a:spLocks noGrp="1"/>
          </p:cNvSpPr>
          <p:nvPr>
            <p:ph type="ctrTitle"/>
          </p:nvPr>
        </p:nvSpPr>
        <p:spPr>
          <a:xfrm>
            <a:off x="1379621" y="0"/>
            <a:ext cx="9144000" cy="1251284"/>
          </a:xfrm>
        </p:spPr>
        <p:txBody>
          <a:bodyPr/>
          <a:lstStyle/>
          <a:p>
            <a:r>
              <a:rPr lang="tr-TR" dirty="0"/>
              <a:t>Linux </a:t>
            </a:r>
            <a:r>
              <a:rPr lang="tr-TR" dirty="0" err="1"/>
              <a:t>Ubuntu</a:t>
            </a:r>
            <a:r>
              <a:rPr lang="tr-TR" dirty="0"/>
              <a:t> Kurulumu</a:t>
            </a:r>
          </a:p>
        </p:txBody>
      </p:sp>
      <p:pic>
        <p:nvPicPr>
          <p:cNvPr id="5" name="Resim 4">
            <a:extLst>
              <a:ext uri="{FF2B5EF4-FFF2-40B4-BE49-F238E27FC236}">
                <a16:creationId xmlns:a16="http://schemas.microsoft.com/office/drawing/2014/main" id="{F8D317F2-97B8-406B-B9FA-82A6CEAE11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30905" y="1708317"/>
            <a:ext cx="6657975" cy="4286250"/>
          </a:xfrm>
          <a:prstGeom prst="rect">
            <a:avLst/>
          </a:prstGeom>
        </p:spPr>
      </p:pic>
    </p:spTree>
    <p:extLst>
      <p:ext uri="{BB962C8B-B14F-4D97-AF65-F5344CB8AC3E}">
        <p14:creationId xmlns:p14="http://schemas.microsoft.com/office/powerpoint/2010/main" val="32308731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6F94A174-22FB-4E87-897D-70DDDAF7E5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9237" y="600075"/>
            <a:ext cx="9153525" cy="5657850"/>
          </a:xfrm>
          <a:prstGeom prst="rect">
            <a:avLst/>
          </a:prstGeom>
        </p:spPr>
      </p:pic>
    </p:spTree>
    <p:extLst>
      <p:ext uri="{BB962C8B-B14F-4D97-AF65-F5344CB8AC3E}">
        <p14:creationId xmlns:p14="http://schemas.microsoft.com/office/powerpoint/2010/main" val="28206823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C45D55FB-76E1-448B-B6BF-B0B202A59B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00187" y="547687"/>
            <a:ext cx="9191625" cy="5762625"/>
          </a:xfrm>
          <a:prstGeom prst="rect">
            <a:avLst/>
          </a:prstGeom>
        </p:spPr>
      </p:pic>
    </p:spTree>
    <p:extLst>
      <p:ext uri="{BB962C8B-B14F-4D97-AF65-F5344CB8AC3E}">
        <p14:creationId xmlns:p14="http://schemas.microsoft.com/office/powerpoint/2010/main" val="36818338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EA63631F-E614-456E-90B1-2702E55757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0" y="4762"/>
            <a:ext cx="7620000" cy="6848475"/>
          </a:xfrm>
          <a:prstGeom prst="rect">
            <a:avLst/>
          </a:prstGeom>
        </p:spPr>
      </p:pic>
    </p:spTree>
    <p:extLst>
      <p:ext uri="{BB962C8B-B14F-4D97-AF65-F5344CB8AC3E}">
        <p14:creationId xmlns:p14="http://schemas.microsoft.com/office/powerpoint/2010/main" val="24578529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986B9C59-97E1-4900-AFEA-FA9BFC31D4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8761" y="0"/>
            <a:ext cx="7914478" cy="6858000"/>
          </a:xfrm>
          <a:prstGeom prst="rect">
            <a:avLst/>
          </a:prstGeom>
        </p:spPr>
      </p:pic>
    </p:spTree>
    <p:extLst>
      <p:ext uri="{BB962C8B-B14F-4D97-AF65-F5344CB8AC3E}">
        <p14:creationId xmlns:p14="http://schemas.microsoft.com/office/powerpoint/2010/main" val="9796611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79536A2A-1B04-4B6F-8335-88973CA4E7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28222" y="0"/>
            <a:ext cx="7935555" cy="6858000"/>
          </a:xfrm>
          <a:prstGeom prst="rect">
            <a:avLst/>
          </a:prstGeom>
        </p:spPr>
      </p:pic>
    </p:spTree>
    <p:extLst>
      <p:ext uri="{BB962C8B-B14F-4D97-AF65-F5344CB8AC3E}">
        <p14:creationId xmlns:p14="http://schemas.microsoft.com/office/powerpoint/2010/main" val="1597011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0803FB96-31A0-4D39-8AD9-55BEA3EDF0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28222" y="0"/>
            <a:ext cx="7935555" cy="6858000"/>
          </a:xfrm>
          <a:prstGeom prst="rect">
            <a:avLst/>
          </a:prstGeom>
        </p:spPr>
      </p:pic>
    </p:spTree>
    <p:extLst>
      <p:ext uri="{BB962C8B-B14F-4D97-AF65-F5344CB8AC3E}">
        <p14:creationId xmlns:p14="http://schemas.microsoft.com/office/powerpoint/2010/main" val="6655808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74B482FA-14AC-425B-8836-24353BE47F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28222" y="0"/>
            <a:ext cx="7935555" cy="6858000"/>
          </a:xfrm>
          <a:prstGeom prst="rect">
            <a:avLst/>
          </a:prstGeom>
        </p:spPr>
      </p:pic>
    </p:spTree>
    <p:extLst>
      <p:ext uri="{BB962C8B-B14F-4D97-AF65-F5344CB8AC3E}">
        <p14:creationId xmlns:p14="http://schemas.microsoft.com/office/powerpoint/2010/main" val="10239727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F0631E78-D1A6-4E22-939F-63CB329CC4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18360" y="0"/>
            <a:ext cx="7955280" cy="6858000"/>
          </a:xfrm>
          <a:prstGeom prst="rect">
            <a:avLst/>
          </a:prstGeom>
        </p:spPr>
      </p:pic>
    </p:spTree>
    <p:extLst>
      <p:ext uri="{BB962C8B-B14F-4D97-AF65-F5344CB8AC3E}">
        <p14:creationId xmlns:p14="http://schemas.microsoft.com/office/powerpoint/2010/main" val="29302194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0D61E0F1-895A-4BAA-856D-5AEB4F7D70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18360" y="0"/>
            <a:ext cx="7955280" cy="6858000"/>
          </a:xfrm>
          <a:prstGeom prst="rect">
            <a:avLst/>
          </a:prstGeom>
        </p:spPr>
      </p:pic>
    </p:spTree>
    <p:extLst>
      <p:ext uri="{BB962C8B-B14F-4D97-AF65-F5344CB8AC3E}">
        <p14:creationId xmlns:p14="http://schemas.microsoft.com/office/powerpoint/2010/main" val="30202629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7DF24B3A-D729-4532-A04B-BC2A201125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23656" y="0"/>
            <a:ext cx="7944687" cy="6858000"/>
          </a:xfrm>
          <a:prstGeom prst="rect">
            <a:avLst/>
          </a:prstGeom>
        </p:spPr>
      </p:pic>
    </p:spTree>
    <p:extLst>
      <p:ext uri="{BB962C8B-B14F-4D97-AF65-F5344CB8AC3E}">
        <p14:creationId xmlns:p14="http://schemas.microsoft.com/office/powerpoint/2010/main" val="11926864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55BC520A-DAC6-462B-895C-AA91B481D2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67012" y="1285875"/>
            <a:ext cx="6657975" cy="4286250"/>
          </a:xfrm>
          <a:prstGeom prst="rect">
            <a:avLst/>
          </a:prstGeom>
        </p:spPr>
      </p:pic>
    </p:spTree>
    <p:extLst>
      <p:ext uri="{BB962C8B-B14F-4D97-AF65-F5344CB8AC3E}">
        <p14:creationId xmlns:p14="http://schemas.microsoft.com/office/powerpoint/2010/main" val="31089870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C78940D4-2611-4F75-AA9B-69616CF42D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3498" y="0"/>
            <a:ext cx="7925003" cy="6858000"/>
          </a:xfrm>
          <a:prstGeom prst="rect">
            <a:avLst/>
          </a:prstGeom>
        </p:spPr>
      </p:pic>
    </p:spTree>
    <p:extLst>
      <p:ext uri="{BB962C8B-B14F-4D97-AF65-F5344CB8AC3E}">
        <p14:creationId xmlns:p14="http://schemas.microsoft.com/office/powerpoint/2010/main" val="10078266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F3F1A065-5D9A-43BF-B7E5-A0C9F12BD4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2237" y="942975"/>
            <a:ext cx="6867525" cy="4972050"/>
          </a:xfrm>
          <a:prstGeom prst="rect">
            <a:avLst/>
          </a:prstGeom>
        </p:spPr>
      </p:pic>
    </p:spTree>
    <p:extLst>
      <p:ext uri="{BB962C8B-B14F-4D97-AF65-F5344CB8AC3E}">
        <p14:creationId xmlns:p14="http://schemas.microsoft.com/office/powerpoint/2010/main" val="20579648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0EAE8817-8389-4F79-9296-A1A0C70C14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6155" y="0"/>
            <a:ext cx="9599689" cy="6858000"/>
          </a:xfrm>
          <a:prstGeom prst="rect">
            <a:avLst/>
          </a:prstGeom>
        </p:spPr>
      </p:pic>
    </p:spTree>
    <p:extLst>
      <p:ext uri="{BB962C8B-B14F-4D97-AF65-F5344CB8AC3E}">
        <p14:creationId xmlns:p14="http://schemas.microsoft.com/office/powerpoint/2010/main" val="20975574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DD3F8A2F-751C-4D59-AF1D-9690BBECC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9931" y="0"/>
            <a:ext cx="9592137" cy="6858000"/>
          </a:xfrm>
          <a:prstGeom prst="rect">
            <a:avLst/>
          </a:prstGeom>
        </p:spPr>
      </p:pic>
    </p:spTree>
    <p:extLst>
      <p:ext uri="{BB962C8B-B14F-4D97-AF65-F5344CB8AC3E}">
        <p14:creationId xmlns:p14="http://schemas.microsoft.com/office/powerpoint/2010/main" val="2715753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E75D5DB8-5CAA-49CE-AB84-B676C337AF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9931" y="0"/>
            <a:ext cx="9592137" cy="6858000"/>
          </a:xfrm>
          <a:prstGeom prst="rect">
            <a:avLst/>
          </a:prstGeom>
        </p:spPr>
      </p:pic>
    </p:spTree>
    <p:extLst>
      <p:ext uri="{BB962C8B-B14F-4D97-AF65-F5344CB8AC3E}">
        <p14:creationId xmlns:p14="http://schemas.microsoft.com/office/powerpoint/2010/main" val="31779366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D1CA5A65-7DFB-4EE0-BBDC-B386A9048B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0472" y="0"/>
            <a:ext cx="9571055" cy="6858000"/>
          </a:xfrm>
          <a:prstGeom prst="rect">
            <a:avLst/>
          </a:prstGeom>
        </p:spPr>
      </p:pic>
    </p:spTree>
    <p:extLst>
      <p:ext uri="{BB962C8B-B14F-4D97-AF65-F5344CB8AC3E}">
        <p14:creationId xmlns:p14="http://schemas.microsoft.com/office/powerpoint/2010/main" val="34350534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5723011B-2C64-477E-B6B0-385EF547B6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8009" y="0"/>
            <a:ext cx="9555982" cy="6858000"/>
          </a:xfrm>
          <a:prstGeom prst="rect">
            <a:avLst/>
          </a:prstGeom>
        </p:spPr>
      </p:pic>
    </p:spTree>
    <p:extLst>
      <p:ext uri="{BB962C8B-B14F-4D97-AF65-F5344CB8AC3E}">
        <p14:creationId xmlns:p14="http://schemas.microsoft.com/office/powerpoint/2010/main" val="40630423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AF8CF921-E22A-48EB-B2AA-8CB02AD4B5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4240" y="0"/>
            <a:ext cx="9563519" cy="6858000"/>
          </a:xfrm>
          <a:prstGeom prst="rect">
            <a:avLst/>
          </a:prstGeom>
        </p:spPr>
      </p:pic>
    </p:spTree>
    <p:extLst>
      <p:ext uri="{BB962C8B-B14F-4D97-AF65-F5344CB8AC3E}">
        <p14:creationId xmlns:p14="http://schemas.microsoft.com/office/powerpoint/2010/main" val="19857865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C443BEE6-D0F9-4C6D-BEEB-4D735359A7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01402" y="0"/>
            <a:ext cx="9589195" cy="6858000"/>
          </a:xfrm>
          <a:prstGeom prst="rect">
            <a:avLst/>
          </a:prstGeom>
        </p:spPr>
      </p:pic>
    </p:spTree>
    <p:extLst>
      <p:ext uri="{BB962C8B-B14F-4D97-AF65-F5344CB8AC3E}">
        <p14:creationId xmlns:p14="http://schemas.microsoft.com/office/powerpoint/2010/main" val="7529429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3D08440-8BFC-411E-B09F-0CD28B45FFD5}"/>
              </a:ext>
            </a:extLst>
          </p:cNvPr>
          <p:cNvSpPr>
            <a:spLocks noGrp="1"/>
          </p:cNvSpPr>
          <p:nvPr>
            <p:ph type="title"/>
          </p:nvPr>
        </p:nvSpPr>
        <p:spPr/>
        <p:txBody>
          <a:bodyPr/>
          <a:lstStyle/>
          <a:p>
            <a:pPr algn="ctr"/>
            <a:r>
              <a:rPr lang="tr-TR" dirty="0" err="1"/>
              <a:t>GitHub</a:t>
            </a:r>
            <a:r>
              <a:rPr lang="tr-TR" dirty="0"/>
              <a:t> </a:t>
            </a:r>
            <a:r>
              <a:rPr lang="tr-TR" dirty="0" err="1"/>
              <a:t>Repository</a:t>
            </a:r>
            <a:endParaRPr lang="tr-TR" dirty="0"/>
          </a:p>
        </p:txBody>
      </p:sp>
      <p:pic>
        <p:nvPicPr>
          <p:cNvPr id="5" name="Resim 4">
            <a:extLst>
              <a:ext uri="{FF2B5EF4-FFF2-40B4-BE49-F238E27FC236}">
                <a16:creationId xmlns:a16="http://schemas.microsoft.com/office/drawing/2014/main" id="{404B41F3-6520-4CDF-8DEC-155437A9E7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31925" y="1690688"/>
            <a:ext cx="5388994" cy="4802187"/>
          </a:xfrm>
          <a:prstGeom prst="rect">
            <a:avLst/>
          </a:prstGeom>
        </p:spPr>
      </p:pic>
    </p:spTree>
    <p:extLst>
      <p:ext uri="{BB962C8B-B14F-4D97-AF65-F5344CB8AC3E}">
        <p14:creationId xmlns:p14="http://schemas.microsoft.com/office/powerpoint/2010/main" val="31274252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Resim 6">
            <a:extLst>
              <a:ext uri="{FF2B5EF4-FFF2-40B4-BE49-F238E27FC236}">
                <a16:creationId xmlns:a16="http://schemas.microsoft.com/office/drawing/2014/main" id="{63E15B22-D1DC-4D45-9878-76E5BF01FB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67012" y="1290637"/>
            <a:ext cx="6657975" cy="4276725"/>
          </a:xfrm>
          <a:prstGeom prst="rect">
            <a:avLst/>
          </a:prstGeom>
        </p:spPr>
      </p:pic>
    </p:spTree>
    <p:extLst>
      <p:ext uri="{BB962C8B-B14F-4D97-AF65-F5344CB8AC3E}">
        <p14:creationId xmlns:p14="http://schemas.microsoft.com/office/powerpoint/2010/main" val="40683968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9CFACD7C-B7D2-4CD3-B500-83BB3AEF92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95512" y="200025"/>
            <a:ext cx="7800975" cy="6457950"/>
          </a:xfrm>
          <a:prstGeom prst="rect">
            <a:avLst/>
          </a:prstGeom>
        </p:spPr>
      </p:pic>
    </p:spTree>
    <p:extLst>
      <p:ext uri="{BB962C8B-B14F-4D97-AF65-F5344CB8AC3E}">
        <p14:creationId xmlns:p14="http://schemas.microsoft.com/office/powerpoint/2010/main" val="113543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F624F76-7779-4651-8965-C9A464FD4C9F}"/>
              </a:ext>
            </a:extLst>
          </p:cNvPr>
          <p:cNvSpPr>
            <a:spLocks noGrp="1"/>
          </p:cNvSpPr>
          <p:nvPr>
            <p:ph type="title"/>
          </p:nvPr>
        </p:nvSpPr>
        <p:spPr/>
        <p:txBody>
          <a:bodyPr/>
          <a:lstStyle/>
          <a:p>
            <a:pPr algn="ctr"/>
            <a:r>
              <a:rPr lang="tr-TR" dirty="0"/>
              <a:t>Git nedir?</a:t>
            </a:r>
          </a:p>
        </p:txBody>
      </p:sp>
      <p:sp>
        <p:nvSpPr>
          <p:cNvPr id="3" name="İçerik Yer Tutucusu 2">
            <a:extLst>
              <a:ext uri="{FF2B5EF4-FFF2-40B4-BE49-F238E27FC236}">
                <a16:creationId xmlns:a16="http://schemas.microsoft.com/office/drawing/2014/main" id="{47A615E7-9CE1-409F-A101-6A7DD9BCE8E2}"/>
              </a:ext>
            </a:extLst>
          </p:cNvPr>
          <p:cNvSpPr>
            <a:spLocks noGrp="1"/>
          </p:cNvSpPr>
          <p:nvPr>
            <p:ph idx="1"/>
          </p:nvPr>
        </p:nvSpPr>
        <p:spPr/>
        <p:txBody>
          <a:bodyPr>
            <a:normAutofit/>
          </a:bodyPr>
          <a:lstStyle/>
          <a:p>
            <a:r>
              <a:rPr lang="tr-TR" dirty="0"/>
              <a:t>Git, yazılım geliştirme süreçlerinde kullanılan bir versiyon kontrol sistemi (VCS) olarak bilinir. </a:t>
            </a:r>
          </a:p>
          <a:p>
            <a:r>
              <a:rPr lang="tr-TR" dirty="0"/>
              <a:t>Kodun tarihçesini takip etmek, değişiklikleri yönetmek, paralel geliştirmeyi desteklemek gibi işlevlere sahiptir.</a:t>
            </a:r>
          </a:p>
          <a:p>
            <a:endParaRPr lang="tr-TR" dirty="0"/>
          </a:p>
        </p:txBody>
      </p:sp>
    </p:spTree>
    <p:extLst>
      <p:ext uri="{BB962C8B-B14F-4D97-AF65-F5344CB8AC3E}">
        <p14:creationId xmlns:p14="http://schemas.microsoft.com/office/powerpoint/2010/main" val="318342078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25B6EDB-07E6-48DD-913A-EADCC5FFAF87}"/>
              </a:ext>
            </a:extLst>
          </p:cNvPr>
          <p:cNvSpPr>
            <a:spLocks noGrp="1"/>
          </p:cNvSpPr>
          <p:nvPr>
            <p:ph type="title"/>
          </p:nvPr>
        </p:nvSpPr>
        <p:spPr/>
        <p:txBody>
          <a:bodyPr/>
          <a:lstStyle/>
          <a:p>
            <a:pPr algn="ctr"/>
            <a:r>
              <a:rPr lang="tr-TR" dirty="0"/>
              <a:t>VCS açılımı nedir?</a:t>
            </a:r>
          </a:p>
        </p:txBody>
      </p:sp>
      <p:sp>
        <p:nvSpPr>
          <p:cNvPr id="3" name="İçerik Yer Tutucusu 2">
            <a:extLst>
              <a:ext uri="{FF2B5EF4-FFF2-40B4-BE49-F238E27FC236}">
                <a16:creationId xmlns:a16="http://schemas.microsoft.com/office/drawing/2014/main" id="{2E9E7644-317F-4A69-97CE-93F91CF0D921}"/>
              </a:ext>
            </a:extLst>
          </p:cNvPr>
          <p:cNvSpPr>
            <a:spLocks noGrp="1"/>
          </p:cNvSpPr>
          <p:nvPr>
            <p:ph idx="1"/>
          </p:nvPr>
        </p:nvSpPr>
        <p:spPr/>
        <p:txBody>
          <a:bodyPr>
            <a:normAutofit/>
          </a:bodyPr>
          <a:lstStyle/>
          <a:p>
            <a:r>
              <a:rPr lang="tr-TR" dirty="0"/>
              <a:t>VCS, "</a:t>
            </a:r>
            <a:r>
              <a:rPr lang="tr-TR" dirty="0" err="1"/>
              <a:t>Version</a:t>
            </a:r>
            <a:r>
              <a:rPr lang="tr-TR" dirty="0"/>
              <a:t> Control </a:t>
            </a:r>
            <a:r>
              <a:rPr lang="tr-TR" dirty="0" err="1"/>
              <a:t>System</a:t>
            </a:r>
            <a:r>
              <a:rPr lang="tr-TR" dirty="0"/>
              <a:t>" kelimesinin kısaltmasıdır. Türkçe karşılığı "Versiyon Kontrol </a:t>
            </a:r>
            <a:r>
              <a:rPr lang="tr-TR" dirty="0" err="1"/>
              <a:t>Sistemi"dir</a:t>
            </a:r>
            <a:r>
              <a:rPr lang="tr-TR" dirty="0"/>
              <a:t>. </a:t>
            </a:r>
          </a:p>
          <a:p>
            <a:r>
              <a:rPr lang="tr-TR" dirty="0"/>
              <a:t>Yazılım geliştirme süreçlerinde kodun yönetimini, değişikliklerin izlenmesini ve kodun farklı versiyonlarının saklanmasını sağlar.</a:t>
            </a:r>
          </a:p>
          <a:p>
            <a:endParaRPr lang="tr-TR" dirty="0"/>
          </a:p>
        </p:txBody>
      </p:sp>
    </p:spTree>
    <p:extLst>
      <p:ext uri="{BB962C8B-B14F-4D97-AF65-F5344CB8AC3E}">
        <p14:creationId xmlns:p14="http://schemas.microsoft.com/office/powerpoint/2010/main" val="10566951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F1A575F-4E16-491E-B24F-E0B194C01547}"/>
              </a:ext>
            </a:extLst>
          </p:cNvPr>
          <p:cNvSpPr>
            <a:spLocks noGrp="1"/>
          </p:cNvSpPr>
          <p:nvPr>
            <p:ph type="title"/>
          </p:nvPr>
        </p:nvSpPr>
        <p:spPr/>
        <p:txBody>
          <a:bodyPr/>
          <a:lstStyle/>
          <a:p>
            <a:pPr algn="ctr"/>
            <a:r>
              <a:rPr lang="tr-TR" dirty="0"/>
              <a:t>İyi Bir </a:t>
            </a:r>
            <a:r>
              <a:rPr lang="tr-TR" dirty="0" err="1"/>
              <a:t>Commit</a:t>
            </a:r>
            <a:r>
              <a:rPr lang="tr-TR" dirty="0"/>
              <a:t> Özellikleri Nelerdir?</a:t>
            </a:r>
          </a:p>
        </p:txBody>
      </p:sp>
      <p:sp>
        <p:nvSpPr>
          <p:cNvPr id="3" name="İçerik Yer Tutucusu 2">
            <a:extLst>
              <a:ext uri="{FF2B5EF4-FFF2-40B4-BE49-F238E27FC236}">
                <a16:creationId xmlns:a16="http://schemas.microsoft.com/office/drawing/2014/main" id="{72E2F407-0D5E-487B-BE76-96B4C1803FDA}"/>
              </a:ext>
            </a:extLst>
          </p:cNvPr>
          <p:cNvSpPr>
            <a:spLocks noGrp="1"/>
          </p:cNvSpPr>
          <p:nvPr>
            <p:ph idx="1"/>
          </p:nvPr>
        </p:nvSpPr>
        <p:spPr/>
        <p:txBody>
          <a:bodyPr>
            <a:normAutofit lnSpcReduction="10000"/>
          </a:bodyPr>
          <a:lstStyle/>
          <a:p>
            <a:r>
              <a:rPr lang="tr-TR" b="1" dirty="0"/>
              <a:t>Anlamlı ve açıklayıcı </a:t>
            </a:r>
            <a:r>
              <a:rPr lang="tr-TR" b="1" dirty="0" err="1"/>
              <a:t>mesajler</a:t>
            </a:r>
            <a:r>
              <a:rPr lang="tr-TR" b="1" dirty="0"/>
              <a:t>: </a:t>
            </a:r>
            <a:r>
              <a:rPr lang="tr-TR" dirty="0" err="1"/>
              <a:t>Commit</a:t>
            </a:r>
            <a:r>
              <a:rPr lang="tr-TR" dirty="0"/>
              <a:t> mesajları, yapılan değişiklikleri net bir şekilde açıklamalıdır.</a:t>
            </a:r>
          </a:p>
          <a:p>
            <a:r>
              <a:rPr lang="tr-TR" b="1" dirty="0"/>
              <a:t>Küçük ve öz değişiklikler: </a:t>
            </a:r>
            <a:r>
              <a:rPr lang="tr-TR" dirty="0"/>
              <a:t>Her </a:t>
            </a:r>
            <a:r>
              <a:rPr lang="tr-TR" dirty="0" err="1"/>
              <a:t>commit</a:t>
            </a:r>
            <a:r>
              <a:rPr lang="tr-TR" dirty="0"/>
              <a:t>, tek bir mantıklı değişikliği içermelidir. </a:t>
            </a:r>
          </a:p>
          <a:p>
            <a:r>
              <a:rPr lang="tr-TR" b="1" dirty="0"/>
              <a:t>İnceleme için temiz kod: </a:t>
            </a:r>
            <a:r>
              <a:rPr lang="tr-TR" dirty="0" err="1"/>
              <a:t>Commit</a:t>
            </a:r>
            <a:r>
              <a:rPr lang="tr-TR" dirty="0"/>
              <a:t> edilen kod, derleyici hataları içermemeli ve kod kalitesine önem verilmelidir.</a:t>
            </a:r>
          </a:p>
          <a:p>
            <a:r>
              <a:rPr lang="tr-TR" b="1" dirty="0"/>
              <a:t>İlgili dosyaları içermeli: </a:t>
            </a:r>
            <a:r>
              <a:rPr lang="tr-TR" dirty="0" err="1"/>
              <a:t>Commit</a:t>
            </a:r>
            <a:r>
              <a:rPr lang="tr-TR" dirty="0"/>
              <a:t> edilen değişiklikler, ilgili dosyalara odaklanmalıdır. Gereksiz dosyaları içermemelidir.</a:t>
            </a:r>
          </a:p>
          <a:p>
            <a:r>
              <a:rPr lang="tr-TR" b="1" dirty="0"/>
              <a:t>Mevcut kod tabanına uygunluk: </a:t>
            </a:r>
            <a:r>
              <a:rPr lang="tr-TR" dirty="0"/>
              <a:t>Yeni </a:t>
            </a:r>
            <a:r>
              <a:rPr lang="tr-TR" dirty="0" err="1"/>
              <a:t>commit</a:t>
            </a:r>
            <a:r>
              <a:rPr lang="tr-TR" dirty="0"/>
              <a:t>, mevcut kod tabanı ile uyumlu olmalıdır. Çakışmaları ve sorunları minimize etmelidir.</a:t>
            </a:r>
          </a:p>
        </p:txBody>
      </p:sp>
    </p:spTree>
    <p:extLst>
      <p:ext uri="{BB962C8B-B14F-4D97-AF65-F5344CB8AC3E}">
        <p14:creationId xmlns:p14="http://schemas.microsoft.com/office/powerpoint/2010/main" val="76255381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A2738179-D0F4-4083-9B37-8F7CEE9F5A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43275" y="1466850"/>
            <a:ext cx="5505450" cy="3924300"/>
          </a:xfrm>
          <a:prstGeom prst="rect">
            <a:avLst/>
          </a:prstGeom>
        </p:spPr>
      </p:pic>
    </p:spTree>
    <p:extLst>
      <p:ext uri="{BB962C8B-B14F-4D97-AF65-F5344CB8AC3E}">
        <p14:creationId xmlns:p14="http://schemas.microsoft.com/office/powerpoint/2010/main" val="43415197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555D02AF-FBD4-414C-8942-FEF8945CC48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81287" y="781050"/>
            <a:ext cx="6829425" cy="5295900"/>
          </a:xfrm>
          <a:prstGeom prst="rect">
            <a:avLst/>
          </a:prstGeom>
        </p:spPr>
      </p:pic>
    </p:spTree>
    <p:extLst>
      <p:ext uri="{BB962C8B-B14F-4D97-AF65-F5344CB8AC3E}">
        <p14:creationId xmlns:p14="http://schemas.microsoft.com/office/powerpoint/2010/main" val="154230978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26788DB0-CCB3-4615-A29F-DD3B944BB2B3}"/>
              </a:ext>
            </a:extLst>
          </p:cNvPr>
          <p:cNvSpPr>
            <a:spLocks noGrp="1"/>
          </p:cNvSpPr>
          <p:nvPr>
            <p:ph type="title"/>
          </p:nvPr>
        </p:nvSpPr>
        <p:spPr/>
        <p:txBody>
          <a:bodyPr/>
          <a:lstStyle/>
          <a:p>
            <a:pPr algn="ctr"/>
            <a:r>
              <a:rPr lang="tr-TR" dirty="0" err="1"/>
              <a:t>Staged</a:t>
            </a:r>
            <a:r>
              <a:rPr lang="tr-TR" dirty="0"/>
              <a:t> </a:t>
            </a:r>
            <a:r>
              <a:rPr lang="tr-TR" dirty="0" err="1"/>
              <a:t>Area</a:t>
            </a:r>
            <a:r>
              <a:rPr lang="tr-TR" dirty="0"/>
              <a:t> (Hazır Alan)</a:t>
            </a:r>
            <a:br>
              <a:rPr lang="tr-TR" dirty="0"/>
            </a:br>
            <a:endParaRPr lang="tr-TR" dirty="0"/>
          </a:p>
        </p:txBody>
      </p:sp>
      <p:sp>
        <p:nvSpPr>
          <p:cNvPr id="3" name="İçerik Yer Tutucusu 2">
            <a:extLst>
              <a:ext uri="{FF2B5EF4-FFF2-40B4-BE49-F238E27FC236}">
                <a16:creationId xmlns:a16="http://schemas.microsoft.com/office/drawing/2014/main" id="{1CD87D1B-6466-4D1E-BF00-2206BA2A27AF}"/>
              </a:ext>
            </a:extLst>
          </p:cNvPr>
          <p:cNvSpPr>
            <a:spLocks noGrp="1"/>
          </p:cNvSpPr>
          <p:nvPr>
            <p:ph idx="1"/>
          </p:nvPr>
        </p:nvSpPr>
        <p:spPr/>
        <p:txBody>
          <a:bodyPr>
            <a:normAutofit/>
          </a:bodyPr>
          <a:lstStyle/>
          <a:p>
            <a:r>
              <a:rPr lang="tr-TR" dirty="0" err="1"/>
              <a:t>Staged</a:t>
            </a:r>
            <a:r>
              <a:rPr lang="tr-TR" dirty="0"/>
              <a:t> </a:t>
            </a:r>
            <a:r>
              <a:rPr lang="tr-TR" dirty="0" err="1"/>
              <a:t>area</a:t>
            </a:r>
            <a:r>
              <a:rPr lang="tr-TR" dirty="0"/>
              <a:t>, </a:t>
            </a:r>
            <a:r>
              <a:rPr lang="tr-TR" dirty="0" err="1"/>
              <a:t>Git'in</a:t>
            </a:r>
            <a:r>
              <a:rPr lang="tr-TR" dirty="0"/>
              <a:t> </a:t>
            </a:r>
            <a:r>
              <a:rPr lang="tr-TR" dirty="0" err="1"/>
              <a:t>commit</a:t>
            </a:r>
            <a:r>
              <a:rPr lang="tr-TR" dirty="0"/>
              <a:t> işlemi için hazırlandığı alandır.</a:t>
            </a:r>
          </a:p>
          <a:p>
            <a:r>
              <a:rPr lang="tr-TR" dirty="0"/>
              <a:t>Bu alanda, değişikliklerin </a:t>
            </a:r>
            <a:r>
              <a:rPr lang="tr-TR" dirty="0" err="1"/>
              <a:t>commit</a:t>
            </a:r>
            <a:r>
              <a:rPr lang="tr-TR" dirty="0"/>
              <a:t> edilmesi istenen dosyaları bulunur.</a:t>
            </a:r>
          </a:p>
          <a:p>
            <a:r>
              <a:rPr lang="tr-TR" dirty="0"/>
              <a:t>`git </a:t>
            </a:r>
            <a:r>
              <a:rPr lang="tr-TR" dirty="0" err="1"/>
              <a:t>add</a:t>
            </a:r>
            <a:r>
              <a:rPr lang="tr-TR" dirty="0"/>
              <a:t>` komutuyla değişiklikleri </a:t>
            </a:r>
            <a:r>
              <a:rPr lang="tr-TR" dirty="0" err="1"/>
              <a:t>staged</a:t>
            </a:r>
            <a:r>
              <a:rPr lang="tr-TR" dirty="0"/>
              <a:t> </a:t>
            </a:r>
            <a:r>
              <a:rPr lang="tr-TR" dirty="0" err="1"/>
              <a:t>area'ya</a:t>
            </a:r>
            <a:r>
              <a:rPr lang="tr-TR" dirty="0"/>
              <a:t> ekleyebilirsiniz.</a:t>
            </a:r>
          </a:p>
        </p:txBody>
      </p:sp>
    </p:spTree>
    <p:extLst>
      <p:ext uri="{BB962C8B-B14F-4D97-AF65-F5344CB8AC3E}">
        <p14:creationId xmlns:p14="http://schemas.microsoft.com/office/powerpoint/2010/main" val="77569507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B34C5764-15A9-410F-A57B-F03193208FAB}"/>
              </a:ext>
            </a:extLst>
          </p:cNvPr>
          <p:cNvSpPr>
            <a:spLocks noGrp="1"/>
          </p:cNvSpPr>
          <p:nvPr>
            <p:ph type="title"/>
          </p:nvPr>
        </p:nvSpPr>
        <p:spPr/>
        <p:txBody>
          <a:bodyPr/>
          <a:lstStyle/>
          <a:p>
            <a:pPr algn="ctr"/>
            <a:r>
              <a:rPr lang="tr-TR" dirty="0" err="1"/>
              <a:t>Unstaged</a:t>
            </a:r>
            <a:r>
              <a:rPr lang="tr-TR" dirty="0"/>
              <a:t> </a:t>
            </a:r>
            <a:r>
              <a:rPr lang="tr-TR" dirty="0" err="1"/>
              <a:t>Area</a:t>
            </a:r>
            <a:r>
              <a:rPr lang="tr-TR" dirty="0"/>
              <a:t> (Hazırlanmamış Alan)</a:t>
            </a:r>
          </a:p>
        </p:txBody>
      </p:sp>
      <p:sp>
        <p:nvSpPr>
          <p:cNvPr id="3" name="İçerik Yer Tutucusu 2">
            <a:extLst>
              <a:ext uri="{FF2B5EF4-FFF2-40B4-BE49-F238E27FC236}">
                <a16:creationId xmlns:a16="http://schemas.microsoft.com/office/drawing/2014/main" id="{985ADB4D-0CAE-496C-84F8-786F43799376}"/>
              </a:ext>
            </a:extLst>
          </p:cNvPr>
          <p:cNvSpPr>
            <a:spLocks noGrp="1"/>
          </p:cNvSpPr>
          <p:nvPr>
            <p:ph idx="1"/>
          </p:nvPr>
        </p:nvSpPr>
        <p:spPr/>
        <p:txBody>
          <a:bodyPr>
            <a:normAutofit/>
          </a:bodyPr>
          <a:lstStyle/>
          <a:p>
            <a:r>
              <a:rPr lang="tr-TR" dirty="0" err="1"/>
              <a:t>Unstaged</a:t>
            </a:r>
            <a:r>
              <a:rPr lang="tr-TR" dirty="0"/>
              <a:t> </a:t>
            </a:r>
            <a:r>
              <a:rPr lang="tr-TR" dirty="0" err="1"/>
              <a:t>area</a:t>
            </a:r>
            <a:r>
              <a:rPr lang="tr-TR" dirty="0"/>
              <a:t>, değişikliklerin henüz </a:t>
            </a:r>
            <a:r>
              <a:rPr lang="tr-TR" dirty="0" err="1"/>
              <a:t>commit</a:t>
            </a:r>
            <a:r>
              <a:rPr lang="tr-TR" dirty="0"/>
              <a:t> edilmemiş olduğu alandır.</a:t>
            </a:r>
          </a:p>
          <a:p>
            <a:r>
              <a:rPr lang="tr-TR" dirty="0"/>
              <a:t>Bu alanda, değişiklikler yapılmış ancak henüz </a:t>
            </a:r>
            <a:r>
              <a:rPr lang="tr-TR" dirty="0" err="1"/>
              <a:t>commit</a:t>
            </a:r>
            <a:r>
              <a:rPr lang="tr-TR" dirty="0"/>
              <a:t> işlemine dahil edilmemiş dosyalar bulunur.</a:t>
            </a:r>
          </a:p>
          <a:p>
            <a:r>
              <a:rPr lang="tr-TR" dirty="0"/>
              <a:t>`git </a:t>
            </a:r>
            <a:r>
              <a:rPr lang="tr-TR" dirty="0" err="1"/>
              <a:t>status</a:t>
            </a:r>
            <a:r>
              <a:rPr lang="tr-TR" dirty="0"/>
              <a:t>` komutuyla </a:t>
            </a:r>
            <a:r>
              <a:rPr lang="tr-TR" dirty="0" err="1"/>
              <a:t>unstaged</a:t>
            </a:r>
            <a:r>
              <a:rPr lang="tr-TR" dirty="0"/>
              <a:t> dosyaları görebilirsiniz.</a:t>
            </a:r>
          </a:p>
        </p:txBody>
      </p:sp>
    </p:spTree>
    <p:extLst>
      <p:ext uri="{BB962C8B-B14F-4D97-AF65-F5344CB8AC3E}">
        <p14:creationId xmlns:p14="http://schemas.microsoft.com/office/powerpoint/2010/main" val="429331305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EC737D35-4C5B-4401-8E11-D98F0FEB0D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80597" y="1269242"/>
            <a:ext cx="4230806" cy="5588758"/>
          </a:xfrm>
          <a:prstGeom prst="rect">
            <a:avLst/>
          </a:prstGeom>
        </p:spPr>
      </p:pic>
      <p:sp>
        <p:nvSpPr>
          <p:cNvPr id="2" name="Başlık 1">
            <a:extLst>
              <a:ext uri="{FF2B5EF4-FFF2-40B4-BE49-F238E27FC236}">
                <a16:creationId xmlns:a16="http://schemas.microsoft.com/office/drawing/2014/main" id="{A5D3091A-B0DF-4B7B-9F68-586CBF418A37}"/>
              </a:ext>
            </a:extLst>
          </p:cNvPr>
          <p:cNvSpPr>
            <a:spLocks noGrp="1"/>
          </p:cNvSpPr>
          <p:nvPr>
            <p:ph type="title"/>
          </p:nvPr>
        </p:nvSpPr>
        <p:spPr>
          <a:xfrm>
            <a:off x="838200" y="0"/>
            <a:ext cx="10515600" cy="1294903"/>
          </a:xfrm>
        </p:spPr>
        <p:txBody>
          <a:bodyPr/>
          <a:lstStyle/>
          <a:p>
            <a:pPr algn="ctr"/>
            <a:r>
              <a:rPr lang="tr-TR" dirty="0" err="1"/>
              <a:t>Github</a:t>
            </a:r>
            <a:r>
              <a:rPr lang="tr-TR" dirty="0"/>
              <a:t> </a:t>
            </a:r>
            <a:r>
              <a:rPr lang="tr-TR" dirty="0" err="1"/>
              <a:t>Repository</a:t>
            </a:r>
            <a:r>
              <a:rPr lang="tr-TR" dirty="0"/>
              <a:t> İlk </a:t>
            </a:r>
            <a:r>
              <a:rPr lang="tr-TR" dirty="0" err="1"/>
              <a:t>Commit</a:t>
            </a:r>
            <a:endParaRPr lang="tr-TR" dirty="0"/>
          </a:p>
        </p:txBody>
      </p:sp>
    </p:spTree>
    <p:extLst>
      <p:ext uri="{BB962C8B-B14F-4D97-AF65-F5344CB8AC3E}">
        <p14:creationId xmlns:p14="http://schemas.microsoft.com/office/powerpoint/2010/main" val="238070495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729D0F90-F477-471E-838C-76AC5F640E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24225" y="2092728"/>
            <a:ext cx="5543550" cy="4010025"/>
          </a:xfrm>
          <a:prstGeom prst="rect">
            <a:avLst/>
          </a:prstGeom>
        </p:spPr>
      </p:pic>
      <p:sp>
        <p:nvSpPr>
          <p:cNvPr id="4" name="Başlık 3">
            <a:extLst>
              <a:ext uri="{FF2B5EF4-FFF2-40B4-BE49-F238E27FC236}">
                <a16:creationId xmlns:a16="http://schemas.microsoft.com/office/drawing/2014/main" id="{821357DE-F3A5-48A9-93F7-FB22A0CAF639}"/>
              </a:ext>
            </a:extLst>
          </p:cNvPr>
          <p:cNvSpPr>
            <a:spLocks noGrp="1"/>
          </p:cNvSpPr>
          <p:nvPr>
            <p:ph type="title"/>
          </p:nvPr>
        </p:nvSpPr>
        <p:spPr/>
        <p:txBody>
          <a:bodyPr/>
          <a:lstStyle/>
          <a:p>
            <a:pPr algn="ctr"/>
            <a:r>
              <a:rPr lang="tr-TR" dirty="0" err="1"/>
              <a:t>Local</a:t>
            </a:r>
            <a:r>
              <a:rPr lang="tr-TR" dirty="0"/>
              <a:t> </a:t>
            </a:r>
            <a:r>
              <a:rPr lang="tr-TR" dirty="0" err="1"/>
              <a:t>Clone</a:t>
            </a:r>
            <a:r>
              <a:rPr lang="tr-TR" dirty="0"/>
              <a:t> Alma</a:t>
            </a:r>
          </a:p>
        </p:txBody>
      </p:sp>
    </p:spTree>
    <p:extLst>
      <p:ext uri="{BB962C8B-B14F-4D97-AF65-F5344CB8AC3E}">
        <p14:creationId xmlns:p14="http://schemas.microsoft.com/office/powerpoint/2010/main" val="13629137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A8D6CF8D-B3F1-48F3-BE99-5DC66055B5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67012" y="1285875"/>
            <a:ext cx="6657975" cy="4286250"/>
          </a:xfrm>
          <a:prstGeom prst="rect">
            <a:avLst/>
          </a:prstGeom>
        </p:spPr>
      </p:pic>
    </p:spTree>
    <p:extLst>
      <p:ext uri="{BB962C8B-B14F-4D97-AF65-F5344CB8AC3E}">
        <p14:creationId xmlns:p14="http://schemas.microsoft.com/office/powerpoint/2010/main" val="355424482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35BA0ADA-63A4-436B-8D6E-C3C359B2BA0C}"/>
              </a:ext>
            </a:extLst>
          </p:cNvPr>
          <p:cNvSpPr>
            <a:spLocks noGrp="1"/>
          </p:cNvSpPr>
          <p:nvPr>
            <p:ph type="title"/>
          </p:nvPr>
        </p:nvSpPr>
        <p:spPr/>
        <p:txBody>
          <a:bodyPr/>
          <a:lstStyle/>
          <a:p>
            <a:pPr algn="ctr"/>
            <a:r>
              <a:rPr lang="tr-TR" dirty="0" err="1"/>
              <a:t>Commit</a:t>
            </a:r>
            <a:r>
              <a:rPr lang="tr-TR" dirty="0"/>
              <a:t> İçeriği Değiştirme</a:t>
            </a:r>
          </a:p>
        </p:txBody>
      </p:sp>
      <p:pic>
        <p:nvPicPr>
          <p:cNvPr id="4" name="Resim 3">
            <a:extLst>
              <a:ext uri="{FF2B5EF4-FFF2-40B4-BE49-F238E27FC236}">
                <a16:creationId xmlns:a16="http://schemas.microsoft.com/office/drawing/2014/main" id="{6B2D2EEC-C84A-4DBD-AFFF-0BC45CCF17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3875" y="1848846"/>
            <a:ext cx="5572125" cy="4752974"/>
          </a:xfrm>
          <a:prstGeom prst="rect">
            <a:avLst/>
          </a:prstGeom>
        </p:spPr>
      </p:pic>
      <p:pic>
        <p:nvPicPr>
          <p:cNvPr id="6" name="Resim 5">
            <a:extLst>
              <a:ext uri="{FF2B5EF4-FFF2-40B4-BE49-F238E27FC236}">
                <a16:creationId xmlns:a16="http://schemas.microsoft.com/office/drawing/2014/main" id="{2CDF98ED-32A5-4087-B3D6-B85A66896F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848846"/>
            <a:ext cx="5543550" cy="4752975"/>
          </a:xfrm>
          <a:prstGeom prst="rect">
            <a:avLst/>
          </a:prstGeom>
        </p:spPr>
      </p:pic>
    </p:spTree>
    <p:extLst>
      <p:ext uri="{BB962C8B-B14F-4D97-AF65-F5344CB8AC3E}">
        <p14:creationId xmlns:p14="http://schemas.microsoft.com/office/powerpoint/2010/main" val="157329129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D9A9026-7479-4996-B898-125C7ABB941A}"/>
              </a:ext>
            </a:extLst>
          </p:cNvPr>
          <p:cNvSpPr>
            <a:spLocks noGrp="1"/>
          </p:cNvSpPr>
          <p:nvPr>
            <p:ph type="title"/>
          </p:nvPr>
        </p:nvSpPr>
        <p:spPr/>
        <p:txBody>
          <a:bodyPr/>
          <a:lstStyle/>
          <a:p>
            <a:pPr algn="ctr"/>
            <a:r>
              <a:rPr lang="tr-TR" dirty="0"/>
              <a:t>«git </a:t>
            </a:r>
            <a:r>
              <a:rPr lang="tr-TR" dirty="0" err="1"/>
              <a:t>log</a:t>
            </a:r>
            <a:r>
              <a:rPr lang="tr-TR" dirty="0"/>
              <a:t>» Komutu</a:t>
            </a:r>
          </a:p>
        </p:txBody>
      </p:sp>
      <p:sp>
        <p:nvSpPr>
          <p:cNvPr id="3" name="İçerik Yer Tutucusu 2">
            <a:extLst>
              <a:ext uri="{FF2B5EF4-FFF2-40B4-BE49-F238E27FC236}">
                <a16:creationId xmlns:a16="http://schemas.microsoft.com/office/drawing/2014/main" id="{68A75DB1-0BD0-4A7C-9A6C-1F1189ED9B4F}"/>
              </a:ext>
            </a:extLst>
          </p:cNvPr>
          <p:cNvSpPr>
            <a:spLocks noGrp="1"/>
          </p:cNvSpPr>
          <p:nvPr>
            <p:ph idx="1"/>
          </p:nvPr>
        </p:nvSpPr>
        <p:spPr/>
        <p:txBody>
          <a:bodyPr>
            <a:normAutofit/>
          </a:bodyPr>
          <a:lstStyle/>
          <a:p>
            <a:r>
              <a:rPr lang="tr-TR" dirty="0"/>
              <a:t>Bu komut, projenizin tarihçesini gösterir. Yani, projenizdeki yapılan her bir </a:t>
            </a:r>
            <a:r>
              <a:rPr lang="tr-TR" dirty="0" err="1"/>
              <a:t>commit'in</a:t>
            </a:r>
            <a:r>
              <a:rPr lang="tr-TR" dirty="0"/>
              <a:t> listesini ve bunların detaylarını gösterir. </a:t>
            </a:r>
            <a:r>
              <a:rPr lang="tr-TR" dirty="0" err="1"/>
              <a:t>Commitlerin</a:t>
            </a:r>
            <a:r>
              <a:rPr lang="tr-TR" dirty="0"/>
              <a:t> </a:t>
            </a:r>
            <a:r>
              <a:rPr lang="tr-TR" dirty="0" err="1"/>
              <a:t>hash'leri</a:t>
            </a:r>
            <a:r>
              <a:rPr lang="tr-TR" dirty="0"/>
              <a:t>, yazarları, tarihleri ve </a:t>
            </a:r>
            <a:r>
              <a:rPr lang="tr-TR" dirty="0" err="1"/>
              <a:t>commit</a:t>
            </a:r>
            <a:r>
              <a:rPr lang="tr-TR" dirty="0"/>
              <a:t> mesajları gibi bilgileri sağlar. Bu komut, projenin gelişimini takip etmek ve yapılan değişiklikleri incelemek için kullanılır.</a:t>
            </a:r>
          </a:p>
        </p:txBody>
      </p:sp>
    </p:spTree>
    <p:extLst>
      <p:ext uri="{BB962C8B-B14F-4D97-AF65-F5344CB8AC3E}">
        <p14:creationId xmlns:p14="http://schemas.microsoft.com/office/powerpoint/2010/main" val="379163765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565419AF-7C35-4B71-BF59-151441A4B4C0}"/>
              </a:ext>
            </a:extLst>
          </p:cNvPr>
          <p:cNvSpPr>
            <a:spLocks noGrp="1"/>
          </p:cNvSpPr>
          <p:nvPr>
            <p:ph type="title"/>
          </p:nvPr>
        </p:nvSpPr>
        <p:spPr/>
        <p:txBody>
          <a:bodyPr/>
          <a:lstStyle/>
          <a:p>
            <a:pPr algn="ctr"/>
            <a:r>
              <a:rPr lang="tr-TR" dirty="0"/>
              <a:t>«git </a:t>
            </a:r>
            <a:r>
              <a:rPr lang="tr-TR" dirty="0" err="1"/>
              <a:t>status</a:t>
            </a:r>
            <a:r>
              <a:rPr lang="tr-TR" dirty="0"/>
              <a:t>» Komutu</a:t>
            </a:r>
          </a:p>
        </p:txBody>
      </p:sp>
      <p:sp>
        <p:nvSpPr>
          <p:cNvPr id="3" name="İçerik Yer Tutucusu 2">
            <a:extLst>
              <a:ext uri="{FF2B5EF4-FFF2-40B4-BE49-F238E27FC236}">
                <a16:creationId xmlns:a16="http://schemas.microsoft.com/office/drawing/2014/main" id="{F87FDC72-C048-4A7A-A1C4-F1C64DDB5CF0}"/>
              </a:ext>
            </a:extLst>
          </p:cNvPr>
          <p:cNvSpPr>
            <a:spLocks noGrp="1"/>
          </p:cNvSpPr>
          <p:nvPr>
            <p:ph idx="1"/>
          </p:nvPr>
        </p:nvSpPr>
        <p:spPr/>
        <p:txBody>
          <a:bodyPr>
            <a:normAutofit/>
          </a:bodyPr>
          <a:lstStyle/>
          <a:p>
            <a:r>
              <a:rPr lang="tr-TR" dirty="0"/>
              <a:t>Bu komut, projenizin mevcut durumu hakkında bilgi verir. Hangi dosyaların değiştirildiğini, hangilerinin </a:t>
            </a:r>
            <a:r>
              <a:rPr lang="tr-TR" dirty="0" err="1"/>
              <a:t>staged</a:t>
            </a:r>
            <a:r>
              <a:rPr lang="tr-TR" dirty="0"/>
              <a:t> </a:t>
            </a:r>
            <a:r>
              <a:rPr lang="tr-TR" dirty="0" err="1"/>
              <a:t>area'ya</a:t>
            </a:r>
            <a:r>
              <a:rPr lang="tr-TR" dirty="0"/>
              <a:t> eklenmiş olduğunu ve hangilerinin henüz takip edilmediğini (</a:t>
            </a:r>
            <a:r>
              <a:rPr lang="tr-TR" dirty="0" err="1"/>
              <a:t>untracked</a:t>
            </a:r>
            <a:r>
              <a:rPr lang="tr-TR" dirty="0"/>
              <a:t>) gösterir. Bu komut, çalışma dizininizdeki değişiklikleri gözden geçirmenize ve bunları takip etmenize yardımcı olur. Bu şekilde, hangi dosyaların </a:t>
            </a:r>
            <a:r>
              <a:rPr lang="tr-TR" dirty="0" err="1"/>
              <a:t>commit</a:t>
            </a:r>
            <a:r>
              <a:rPr lang="tr-TR" dirty="0"/>
              <a:t> edilmesi gerektiğini veya hangilerinin dikkate alınması gerektiğini belirleyebilirsiniz.</a:t>
            </a:r>
          </a:p>
        </p:txBody>
      </p:sp>
    </p:spTree>
    <p:extLst>
      <p:ext uri="{BB962C8B-B14F-4D97-AF65-F5344CB8AC3E}">
        <p14:creationId xmlns:p14="http://schemas.microsoft.com/office/powerpoint/2010/main" val="393986302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2E36DC2-76CA-40C4-BB07-E91474FCBE8C}"/>
              </a:ext>
            </a:extLst>
          </p:cNvPr>
          <p:cNvSpPr>
            <a:spLocks noGrp="1"/>
          </p:cNvSpPr>
          <p:nvPr>
            <p:ph type="title"/>
          </p:nvPr>
        </p:nvSpPr>
        <p:spPr>
          <a:xfrm>
            <a:off x="838200" y="28107"/>
            <a:ext cx="10515600" cy="1325563"/>
          </a:xfrm>
        </p:spPr>
        <p:txBody>
          <a:bodyPr/>
          <a:lstStyle/>
          <a:p>
            <a:pPr algn="ctr"/>
            <a:r>
              <a:rPr lang="tr-TR" dirty="0" err="1"/>
              <a:t>Branch</a:t>
            </a:r>
            <a:r>
              <a:rPr lang="tr-TR" dirty="0"/>
              <a:t> </a:t>
            </a:r>
            <a:r>
              <a:rPr lang="tr-TR" dirty="0" err="1"/>
              <a:t>Backend</a:t>
            </a:r>
            <a:r>
              <a:rPr lang="tr-TR" dirty="0"/>
              <a:t> ve </a:t>
            </a:r>
            <a:r>
              <a:rPr lang="tr-TR" dirty="0" err="1"/>
              <a:t>Merge</a:t>
            </a:r>
            <a:r>
              <a:rPr lang="tr-TR" dirty="0"/>
              <a:t> </a:t>
            </a:r>
            <a:r>
              <a:rPr lang="tr-TR" dirty="0" err="1"/>
              <a:t>Fast-forward</a:t>
            </a:r>
            <a:endParaRPr lang="tr-TR" dirty="0"/>
          </a:p>
        </p:txBody>
      </p:sp>
      <p:pic>
        <p:nvPicPr>
          <p:cNvPr id="4" name="Resim 3">
            <a:extLst>
              <a:ext uri="{FF2B5EF4-FFF2-40B4-BE49-F238E27FC236}">
                <a16:creationId xmlns:a16="http://schemas.microsoft.com/office/drawing/2014/main" id="{AFAB5F63-A190-45FD-9AFC-7D01A22802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24410" y="1353670"/>
            <a:ext cx="3943180" cy="5504329"/>
          </a:xfrm>
          <a:prstGeom prst="rect">
            <a:avLst/>
          </a:prstGeom>
        </p:spPr>
      </p:pic>
    </p:spTree>
    <p:extLst>
      <p:ext uri="{BB962C8B-B14F-4D97-AF65-F5344CB8AC3E}">
        <p14:creationId xmlns:p14="http://schemas.microsoft.com/office/powerpoint/2010/main" val="361260121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B73E0A89-2DDC-4A8C-8E74-3DC9457E0DA9}"/>
              </a:ext>
            </a:extLst>
          </p:cNvPr>
          <p:cNvSpPr>
            <a:spLocks noGrp="1"/>
          </p:cNvSpPr>
          <p:nvPr>
            <p:ph type="title"/>
          </p:nvPr>
        </p:nvSpPr>
        <p:spPr/>
        <p:txBody>
          <a:bodyPr/>
          <a:lstStyle/>
          <a:p>
            <a:pPr algn="ctr"/>
            <a:r>
              <a:rPr lang="tr-TR" dirty="0"/>
              <a:t>Git GUI Nedir?</a:t>
            </a:r>
          </a:p>
        </p:txBody>
      </p:sp>
      <p:sp>
        <p:nvSpPr>
          <p:cNvPr id="3" name="İçerik Yer Tutucusu 2">
            <a:extLst>
              <a:ext uri="{FF2B5EF4-FFF2-40B4-BE49-F238E27FC236}">
                <a16:creationId xmlns:a16="http://schemas.microsoft.com/office/drawing/2014/main" id="{42A2E506-5EAF-44D0-95CA-964A03AD1504}"/>
              </a:ext>
            </a:extLst>
          </p:cNvPr>
          <p:cNvSpPr>
            <a:spLocks noGrp="1"/>
          </p:cNvSpPr>
          <p:nvPr>
            <p:ph idx="1"/>
          </p:nvPr>
        </p:nvSpPr>
        <p:spPr/>
        <p:txBody>
          <a:bodyPr>
            <a:normAutofit/>
          </a:bodyPr>
          <a:lstStyle/>
          <a:p>
            <a:r>
              <a:rPr lang="tr-TR" dirty="0" err="1"/>
              <a:t>Git'in</a:t>
            </a:r>
            <a:r>
              <a:rPr lang="tr-TR" dirty="0"/>
              <a:t> grafik </a:t>
            </a:r>
            <a:r>
              <a:rPr lang="tr-TR" dirty="0" err="1"/>
              <a:t>arayüzüdür</a:t>
            </a:r>
            <a:r>
              <a:rPr lang="tr-TR" dirty="0"/>
              <a:t>. Kullanıcıların </a:t>
            </a:r>
            <a:r>
              <a:rPr lang="tr-TR" dirty="0" err="1"/>
              <a:t>Git'in</a:t>
            </a:r>
            <a:r>
              <a:rPr lang="tr-TR" dirty="0"/>
              <a:t> işlevlerini görsel bir şekilde yönetmelerine olanak tanır. Bu tür araçlar, dosya değişikliklerini görsel olarak inceleme, </a:t>
            </a:r>
            <a:r>
              <a:rPr lang="tr-TR" dirty="0" err="1"/>
              <a:t>commit'ler</a:t>
            </a:r>
            <a:r>
              <a:rPr lang="tr-TR" dirty="0"/>
              <a:t> oluşturma, dal oluşturma ve birleştirme gibi temel Git işlemlerini yapmanıza yardımcı olur. Git GUI araçları, daha az teknik bilgiye sahip kullanıcılar için </a:t>
            </a:r>
            <a:r>
              <a:rPr lang="tr-TR" dirty="0" err="1"/>
              <a:t>Git'in</a:t>
            </a:r>
            <a:r>
              <a:rPr lang="tr-TR" dirty="0"/>
              <a:t> kullanımını kolaylaştırabilir.</a:t>
            </a:r>
          </a:p>
        </p:txBody>
      </p:sp>
    </p:spTree>
    <p:extLst>
      <p:ext uri="{BB962C8B-B14F-4D97-AF65-F5344CB8AC3E}">
        <p14:creationId xmlns:p14="http://schemas.microsoft.com/office/powerpoint/2010/main" val="183110560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5E6C72EE-8C59-4418-86AE-319E15A2B3D3}"/>
              </a:ext>
            </a:extLst>
          </p:cNvPr>
          <p:cNvSpPr>
            <a:spLocks noGrp="1"/>
          </p:cNvSpPr>
          <p:nvPr>
            <p:ph type="title"/>
          </p:nvPr>
        </p:nvSpPr>
        <p:spPr/>
        <p:txBody>
          <a:bodyPr/>
          <a:lstStyle/>
          <a:p>
            <a:pPr algn="ctr"/>
            <a:r>
              <a:rPr lang="tr-TR" dirty="0"/>
              <a:t>Git CLI Nedir?</a:t>
            </a:r>
          </a:p>
        </p:txBody>
      </p:sp>
      <p:sp>
        <p:nvSpPr>
          <p:cNvPr id="3" name="İçerik Yer Tutucusu 2">
            <a:extLst>
              <a:ext uri="{FF2B5EF4-FFF2-40B4-BE49-F238E27FC236}">
                <a16:creationId xmlns:a16="http://schemas.microsoft.com/office/drawing/2014/main" id="{8AD1AF04-261A-486F-A166-25FB6833FA0E}"/>
              </a:ext>
            </a:extLst>
          </p:cNvPr>
          <p:cNvSpPr>
            <a:spLocks noGrp="1"/>
          </p:cNvSpPr>
          <p:nvPr>
            <p:ph idx="1"/>
          </p:nvPr>
        </p:nvSpPr>
        <p:spPr/>
        <p:txBody>
          <a:bodyPr>
            <a:normAutofit/>
          </a:bodyPr>
          <a:lstStyle/>
          <a:p>
            <a:r>
              <a:rPr lang="tr-TR" dirty="0" err="1"/>
              <a:t>Git'in</a:t>
            </a:r>
            <a:r>
              <a:rPr lang="tr-TR" dirty="0"/>
              <a:t> komut satırı </a:t>
            </a:r>
            <a:r>
              <a:rPr lang="tr-TR" dirty="0" err="1"/>
              <a:t>arayüzüdür</a:t>
            </a:r>
            <a:r>
              <a:rPr lang="tr-TR" dirty="0"/>
              <a:t>. Kullanıcıların Git komutlarını doğrudan terminal veya komut istemcisinden çalıştırmalarını sağlar. Git CLI, dosya değişikliklerini izleme, </a:t>
            </a:r>
            <a:r>
              <a:rPr lang="tr-TR" dirty="0" err="1"/>
              <a:t>commit'ler</a:t>
            </a:r>
            <a:r>
              <a:rPr lang="tr-TR" dirty="0"/>
              <a:t> oluşturma, dal oluşturma, birleştirme, uzak depolarla etkileşim ve diğer Git işlemlerini gerçekleştirmek için kullanılır. Genellikle daha teknik bilgiye sahip kullanıcılar ve otomasyon için tercih edilir.</a:t>
            </a:r>
          </a:p>
        </p:txBody>
      </p:sp>
    </p:spTree>
    <p:extLst>
      <p:ext uri="{BB962C8B-B14F-4D97-AF65-F5344CB8AC3E}">
        <p14:creationId xmlns:p14="http://schemas.microsoft.com/office/powerpoint/2010/main" val="131801742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7991AC4-394C-4B2E-906C-011547E3F6C1}"/>
              </a:ext>
            </a:extLst>
          </p:cNvPr>
          <p:cNvSpPr>
            <a:spLocks noGrp="1"/>
          </p:cNvSpPr>
          <p:nvPr>
            <p:ph type="title"/>
          </p:nvPr>
        </p:nvSpPr>
        <p:spPr>
          <a:xfrm>
            <a:off x="838199" y="0"/>
            <a:ext cx="10515600" cy="1325563"/>
          </a:xfrm>
        </p:spPr>
        <p:txBody>
          <a:bodyPr/>
          <a:lstStyle/>
          <a:p>
            <a:pPr algn="ctr"/>
            <a:r>
              <a:rPr lang="tr-TR" dirty="0" err="1"/>
              <a:t>Branch</a:t>
            </a:r>
            <a:r>
              <a:rPr lang="tr-TR" dirty="0"/>
              <a:t> </a:t>
            </a:r>
            <a:r>
              <a:rPr lang="tr-TR" dirty="0" err="1"/>
              <a:t>Frontend</a:t>
            </a:r>
            <a:r>
              <a:rPr lang="tr-TR" dirty="0"/>
              <a:t> ve </a:t>
            </a:r>
            <a:r>
              <a:rPr lang="tr-TR" dirty="0" err="1"/>
              <a:t>Merge</a:t>
            </a:r>
            <a:r>
              <a:rPr lang="tr-TR" dirty="0"/>
              <a:t> No-</a:t>
            </a:r>
            <a:r>
              <a:rPr lang="tr-TR" dirty="0" err="1"/>
              <a:t>fast</a:t>
            </a:r>
            <a:r>
              <a:rPr lang="tr-TR" dirty="0"/>
              <a:t>-</a:t>
            </a:r>
            <a:r>
              <a:rPr lang="tr-TR" dirty="0" err="1"/>
              <a:t>forward</a:t>
            </a:r>
            <a:endParaRPr lang="tr-TR" dirty="0"/>
          </a:p>
        </p:txBody>
      </p:sp>
      <p:pic>
        <p:nvPicPr>
          <p:cNvPr id="4" name="Resim 3">
            <a:extLst>
              <a:ext uri="{FF2B5EF4-FFF2-40B4-BE49-F238E27FC236}">
                <a16:creationId xmlns:a16="http://schemas.microsoft.com/office/drawing/2014/main" id="{2555CB83-3809-4043-8553-9CF5584F27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65251" y="1325563"/>
            <a:ext cx="4261495" cy="5532436"/>
          </a:xfrm>
          <a:prstGeom prst="rect">
            <a:avLst/>
          </a:prstGeom>
        </p:spPr>
      </p:pic>
    </p:spTree>
    <p:extLst>
      <p:ext uri="{BB962C8B-B14F-4D97-AF65-F5344CB8AC3E}">
        <p14:creationId xmlns:p14="http://schemas.microsoft.com/office/powerpoint/2010/main" val="407870589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a:extLst>
              <a:ext uri="{FF2B5EF4-FFF2-40B4-BE49-F238E27FC236}">
                <a16:creationId xmlns:a16="http://schemas.microsoft.com/office/drawing/2014/main" id="{7F9D46DD-72CD-4D29-8009-4D49436F40C8}"/>
              </a:ext>
            </a:extLst>
          </p:cNvPr>
          <p:cNvSpPr>
            <a:spLocks noGrp="1"/>
          </p:cNvSpPr>
          <p:nvPr>
            <p:ph type="title"/>
          </p:nvPr>
        </p:nvSpPr>
        <p:spPr/>
        <p:txBody>
          <a:bodyPr/>
          <a:lstStyle/>
          <a:p>
            <a:pPr algn="ctr"/>
            <a:r>
              <a:rPr lang="tr-TR" dirty="0"/>
              <a:t>Git </a:t>
            </a:r>
            <a:r>
              <a:rPr lang="tr-TR" dirty="0" err="1"/>
              <a:t>Stash</a:t>
            </a:r>
            <a:r>
              <a:rPr lang="tr-TR" dirty="0"/>
              <a:t> Nedir?</a:t>
            </a:r>
          </a:p>
        </p:txBody>
      </p:sp>
      <p:sp>
        <p:nvSpPr>
          <p:cNvPr id="4" name="İçerik Yer Tutucusu 3">
            <a:extLst>
              <a:ext uri="{FF2B5EF4-FFF2-40B4-BE49-F238E27FC236}">
                <a16:creationId xmlns:a16="http://schemas.microsoft.com/office/drawing/2014/main" id="{57C533AD-829A-4968-B6C8-622E07A0F5E1}"/>
              </a:ext>
            </a:extLst>
          </p:cNvPr>
          <p:cNvSpPr>
            <a:spLocks noGrp="1"/>
          </p:cNvSpPr>
          <p:nvPr>
            <p:ph idx="1"/>
          </p:nvPr>
        </p:nvSpPr>
        <p:spPr/>
        <p:txBody>
          <a:bodyPr>
            <a:normAutofit/>
          </a:bodyPr>
          <a:lstStyle/>
          <a:p>
            <a:r>
              <a:rPr lang="tr-TR" dirty="0"/>
              <a:t>Git </a:t>
            </a:r>
            <a:r>
              <a:rPr lang="tr-TR" dirty="0" err="1"/>
              <a:t>stash</a:t>
            </a:r>
            <a:r>
              <a:rPr lang="tr-TR" dirty="0"/>
              <a:t>, mevcut çalışma dizinindeki değişiklikleri geçici olarak saklamak için kullanılan bir mekanizmadır. Özellikle, üzerinde çalıştığınız bir dalda olmayan ve henüz </a:t>
            </a:r>
            <a:r>
              <a:rPr lang="tr-TR" dirty="0" err="1"/>
              <a:t>commit</a:t>
            </a:r>
            <a:r>
              <a:rPr lang="tr-TR" dirty="0"/>
              <a:t> etmek istemediğiniz değişiklikleri geçici olarak saklamak için kullanılır. Bu sayede, başka bir dalda çalışmak veya başka bir işle uğraşmak istediğinizde, mevcut değişikliklerinizi saklayabilir ve daha sonra geri alabilirsiniz.</a:t>
            </a:r>
          </a:p>
        </p:txBody>
      </p:sp>
    </p:spTree>
    <p:extLst>
      <p:ext uri="{BB962C8B-B14F-4D97-AF65-F5344CB8AC3E}">
        <p14:creationId xmlns:p14="http://schemas.microsoft.com/office/powerpoint/2010/main" val="372914845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A36F7380-0078-4A28-A781-E99720F1ABA6}"/>
              </a:ext>
            </a:extLst>
          </p:cNvPr>
          <p:cNvSpPr>
            <a:spLocks noGrp="1"/>
          </p:cNvSpPr>
          <p:nvPr>
            <p:ph type="title"/>
          </p:nvPr>
        </p:nvSpPr>
        <p:spPr>
          <a:xfrm>
            <a:off x="838200" y="0"/>
            <a:ext cx="10515600" cy="779929"/>
          </a:xfrm>
        </p:spPr>
        <p:txBody>
          <a:bodyPr/>
          <a:lstStyle/>
          <a:p>
            <a:pPr algn="ctr"/>
            <a:r>
              <a:rPr lang="tr-TR" dirty="0"/>
              <a:t>Git </a:t>
            </a:r>
            <a:r>
              <a:rPr lang="tr-TR" dirty="0" err="1"/>
              <a:t>Stash</a:t>
            </a:r>
            <a:r>
              <a:rPr lang="tr-TR" dirty="0"/>
              <a:t> </a:t>
            </a:r>
            <a:r>
              <a:rPr lang="tr-TR" dirty="0" err="1"/>
              <a:t>Uyguluma</a:t>
            </a:r>
            <a:endParaRPr lang="tr-TR" dirty="0"/>
          </a:p>
        </p:txBody>
      </p:sp>
      <p:pic>
        <p:nvPicPr>
          <p:cNvPr id="4" name="Resim 3">
            <a:extLst>
              <a:ext uri="{FF2B5EF4-FFF2-40B4-BE49-F238E27FC236}">
                <a16:creationId xmlns:a16="http://schemas.microsoft.com/office/drawing/2014/main" id="{2C52B68B-3940-4A68-88D9-970EFF1643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87330" y="779928"/>
            <a:ext cx="4417340" cy="6078071"/>
          </a:xfrm>
          <a:prstGeom prst="rect">
            <a:avLst/>
          </a:prstGeom>
        </p:spPr>
      </p:pic>
    </p:spTree>
    <p:extLst>
      <p:ext uri="{BB962C8B-B14F-4D97-AF65-F5344CB8AC3E}">
        <p14:creationId xmlns:p14="http://schemas.microsoft.com/office/powerpoint/2010/main" val="353317905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881FDB4-97D3-4620-9D11-96095AF8FCC7}"/>
              </a:ext>
            </a:extLst>
          </p:cNvPr>
          <p:cNvSpPr>
            <a:spLocks noGrp="1"/>
          </p:cNvSpPr>
          <p:nvPr>
            <p:ph type="title"/>
          </p:nvPr>
        </p:nvSpPr>
        <p:spPr/>
        <p:txBody>
          <a:bodyPr/>
          <a:lstStyle/>
          <a:p>
            <a:pPr algn="ctr"/>
            <a:r>
              <a:rPr lang="tr-TR" dirty="0" err="1"/>
              <a:t>Alias</a:t>
            </a:r>
            <a:r>
              <a:rPr lang="tr-TR" dirty="0"/>
              <a:t> Kullanarak Kod Kısaltma</a:t>
            </a:r>
          </a:p>
        </p:txBody>
      </p:sp>
      <p:pic>
        <p:nvPicPr>
          <p:cNvPr id="5" name="Resim 4">
            <a:extLst>
              <a:ext uri="{FF2B5EF4-FFF2-40B4-BE49-F238E27FC236}">
                <a16:creationId xmlns:a16="http://schemas.microsoft.com/office/drawing/2014/main" id="{FF198650-F6E6-4E8A-87C0-CDDA8DBE4D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01788" y="2214283"/>
            <a:ext cx="5988423" cy="3361764"/>
          </a:xfrm>
          <a:prstGeom prst="rect">
            <a:avLst/>
          </a:prstGeom>
        </p:spPr>
      </p:pic>
    </p:spTree>
    <p:extLst>
      <p:ext uri="{BB962C8B-B14F-4D97-AF65-F5344CB8AC3E}">
        <p14:creationId xmlns:p14="http://schemas.microsoft.com/office/powerpoint/2010/main" val="5710967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08ACEDE9-1BDA-42C9-9FBD-86A7C03561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9237" y="600075"/>
            <a:ext cx="9153525" cy="5657850"/>
          </a:xfrm>
          <a:prstGeom prst="rect">
            <a:avLst/>
          </a:prstGeom>
        </p:spPr>
      </p:pic>
    </p:spTree>
    <p:extLst>
      <p:ext uri="{BB962C8B-B14F-4D97-AF65-F5344CB8AC3E}">
        <p14:creationId xmlns:p14="http://schemas.microsoft.com/office/powerpoint/2010/main" val="72043315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a:extLst>
              <a:ext uri="{FF2B5EF4-FFF2-40B4-BE49-F238E27FC236}">
                <a16:creationId xmlns:a16="http://schemas.microsoft.com/office/drawing/2014/main" id="{90465160-B5F3-4281-97B3-DD147D4BE45B}"/>
              </a:ext>
            </a:extLst>
          </p:cNvPr>
          <p:cNvSpPr>
            <a:spLocks noGrp="1"/>
          </p:cNvSpPr>
          <p:nvPr>
            <p:ph type="title"/>
          </p:nvPr>
        </p:nvSpPr>
        <p:spPr/>
        <p:txBody>
          <a:bodyPr/>
          <a:lstStyle/>
          <a:p>
            <a:pPr algn="ctr"/>
            <a:r>
              <a:rPr lang="tr-TR" dirty="0" err="1"/>
              <a:t>Rebesa</a:t>
            </a:r>
            <a:r>
              <a:rPr lang="tr-TR" dirty="0"/>
              <a:t> ile </a:t>
            </a:r>
            <a:r>
              <a:rPr lang="tr-TR" dirty="0" err="1"/>
              <a:t>Merge</a:t>
            </a:r>
            <a:r>
              <a:rPr lang="tr-TR" dirty="0"/>
              <a:t> Arasındaki Fark Nedir ?</a:t>
            </a:r>
          </a:p>
        </p:txBody>
      </p:sp>
      <p:sp>
        <p:nvSpPr>
          <p:cNvPr id="4" name="İçerik Yer Tutucusu 3">
            <a:extLst>
              <a:ext uri="{FF2B5EF4-FFF2-40B4-BE49-F238E27FC236}">
                <a16:creationId xmlns:a16="http://schemas.microsoft.com/office/drawing/2014/main" id="{E7678D7A-EFA7-4549-BDCB-F86ED47C1BE8}"/>
              </a:ext>
            </a:extLst>
          </p:cNvPr>
          <p:cNvSpPr>
            <a:spLocks noGrp="1"/>
          </p:cNvSpPr>
          <p:nvPr>
            <p:ph idx="1"/>
          </p:nvPr>
        </p:nvSpPr>
        <p:spPr/>
        <p:txBody>
          <a:bodyPr>
            <a:normAutofit fontScale="77500" lnSpcReduction="20000"/>
          </a:bodyPr>
          <a:lstStyle/>
          <a:p>
            <a:r>
              <a:rPr lang="tr-TR" dirty="0"/>
              <a:t>"</a:t>
            </a:r>
            <a:r>
              <a:rPr lang="tr-TR" dirty="0" err="1"/>
              <a:t>Rebase</a:t>
            </a:r>
            <a:r>
              <a:rPr lang="tr-TR" dirty="0"/>
              <a:t>" ve "</a:t>
            </a:r>
            <a:r>
              <a:rPr lang="tr-TR" dirty="0" err="1"/>
              <a:t>merge</a:t>
            </a:r>
            <a:r>
              <a:rPr lang="tr-TR" dirty="0"/>
              <a:t>" işlemleri, bir daldaki değişiklikleri başka bir dal ile birleştirmek için kullanılan Git yöntemleridir.</a:t>
            </a:r>
          </a:p>
          <a:p>
            <a:r>
              <a:rPr lang="tr-TR" dirty="0" err="1"/>
              <a:t>Merge</a:t>
            </a:r>
            <a:r>
              <a:rPr lang="tr-TR" dirty="0"/>
              <a:t> (Birleştirme): </a:t>
            </a:r>
            <a:r>
              <a:rPr lang="tr-TR" dirty="0" err="1"/>
              <a:t>Merge</a:t>
            </a:r>
            <a:r>
              <a:rPr lang="tr-TR" dirty="0"/>
              <a:t> işlemi, iki farklı dalda yapılan değişiklikleri birleştirir ve sonuç olarak yeni bir </a:t>
            </a:r>
            <a:r>
              <a:rPr lang="tr-TR" dirty="0" err="1"/>
              <a:t>commit</a:t>
            </a:r>
            <a:r>
              <a:rPr lang="tr-TR" dirty="0"/>
              <a:t> oluşturur. Bu işlem, genellikle lineer olmayan tarihçelerde kullanılır. </a:t>
            </a:r>
            <a:r>
              <a:rPr lang="tr-TR" dirty="0" err="1"/>
              <a:t>Merge</a:t>
            </a:r>
            <a:r>
              <a:rPr lang="tr-TR" dirty="0"/>
              <a:t> işlemi, mevcut dalınıza diğer bir dalı birleştirmek istediğinizde kullanışlıdır. Birleştirme sonucunda, her iki daldaki değişikliklerin geçmişi korunur.</a:t>
            </a:r>
          </a:p>
          <a:p>
            <a:endParaRPr lang="tr-TR" dirty="0"/>
          </a:p>
          <a:p>
            <a:r>
              <a:rPr lang="tr-TR" dirty="0" err="1"/>
              <a:t>Rebase</a:t>
            </a:r>
            <a:r>
              <a:rPr lang="tr-TR" dirty="0"/>
              <a:t> (Yeniden Temel Alma): </a:t>
            </a:r>
            <a:r>
              <a:rPr lang="tr-TR" dirty="0" err="1"/>
              <a:t>Rebase</a:t>
            </a:r>
            <a:r>
              <a:rPr lang="tr-TR" dirty="0"/>
              <a:t> işlemi, mevcut dalınızı hedef dala "tekrar temel alır" ve mevcut dalınızdaki değişiklikleri hedef dalın üzerine uygular. Sonuç olarak, tarihçe daha temiz ve düzenli olur çünkü değişiklikler düzgün bir şekilde sıralanır. </a:t>
            </a:r>
            <a:r>
              <a:rPr lang="tr-TR" dirty="0" err="1"/>
              <a:t>Rebase</a:t>
            </a:r>
            <a:r>
              <a:rPr lang="tr-TR" dirty="0"/>
              <a:t> işlemi, genellikle lineer tarihçe tutmaya ihtiyaç duyduğunuzda veya daha temiz bir tarihçe elde etmek istediğinizde tercih edilir.</a:t>
            </a:r>
          </a:p>
          <a:p>
            <a:endParaRPr lang="tr-TR" dirty="0"/>
          </a:p>
          <a:p>
            <a:r>
              <a:rPr lang="tr-TR" dirty="0"/>
              <a:t>Özetle, </a:t>
            </a:r>
            <a:r>
              <a:rPr lang="tr-TR" dirty="0" err="1"/>
              <a:t>merge</a:t>
            </a:r>
            <a:r>
              <a:rPr lang="tr-TR" dirty="0"/>
              <a:t> işlemi değişiklikleri birleştirirken, </a:t>
            </a:r>
            <a:r>
              <a:rPr lang="tr-TR" dirty="0" err="1"/>
              <a:t>rebase</a:t>
            </a:r>
            <a:r>
              <a:rPr lang="tr-TR" dirty="0"/>
              <a:t> işlemi mevcut dalınızı hedef dala tekrar temel alır ve değişiklikleri </a:t>
            </a:r>
            <a:r>
              <a:rPr lang="tr-TR"/>
              <a:t>uygular.</a:t>
            </a:r>
            <a:endParaRPr lang="tr-TR" dirty="0"/>
          </a:p>
        </p:txBody>
      </p:sp>
    </p:spTree>
    <p:extLst>
      <p:ext uri="{BB962C8B-B14F-4D97-AF65-F5344CB8AC3E}">
        <p14:creationId xmlns:p14="http://schemas.microsoft.com/office/powerpoint/2010/main" val="298448815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95B406B-7E16-4D6A-91C1-4BAD5C3233E6}"/>
              </a:ext>
            </a:extLst>
          </p:cNvPr>
          <p:cNvSpPr>
            <a:spLocks noGrp="1"/>
          </p:cNvSpPr>
          <p:nvPr>
            <p:ph type="title"/>
          </p:nvPr>
        </p:nvSpPr>
        <p:spPr/>
        <p:txBody>
          <a:bodyPr/>
          <a:lstStyle/>
          <a:p>
            <a:pPr algn="ctr"/>
            <a:r>
              <a:rPr lang="tr-TR" dirty="0"/>
              <a:t>Git </a:t>
            </a:r>
            <a:r>
              <a:rPr lang="tr-TR" dirty="0" err="1"/>
              <a:t>Conflict</a:t>
            </a:r>
            <a:r>
              <a:rPr lang="tr-TR" dirty="0"/>
              <a:t> Nedir ? </a:t>
            </a:r>
          </a:p>
        </p:txBody>
      </p:sp>
      <p:sp>
        <p:nvSpPr>
          <p:cNvPr id="3" name="İçerik Yer Tutucusu 2">
            <a:extLst>
              <a:ext uri="{FF2B5EF4-FFF2-40B4-BE49-F238E27FC236}">
                <a16:creationId xmlns:a16="http://schemas.microsoft.com/office/drawing/2014/main" id="{B857C0E8-9FD6-4B8C-BD0E-A7097C9A3282}"/>
              </a:ext>
            </a:extLst>
          </p:cNvPr>
          <p:cNvSpPr>
            <a:spLocks noGrp="1"/>
          </p:cNvSpPr>
          <p:nvPr>
            <p:ph idx="1"/>
          </p:nvPr>
        </p:nvSpPr>
        <p:spPr/>
        <p:txBody>
          <a:bodyPr>
            <a:normAutofit/>
          </a:bodyPr>
          <a:lstStyle/>
          <a:p>
            <a:r>
              <a:rPr lang="tr-TR" dirty="0"/>
              <a:t>Git </a:t>
            </a:r>
            <a:r>
              <a:rPr lang="tr-TR" dirty="0" err="1"/>
              <a:t>Conflict</a:t>
            </a:r>
            <a:r>
              <a:rPr lang="tr-TR" dirty="0"/>
              <a:t> (Çakışma): Git </a:t>
            </a:r>
            <a:r>
              <a:rPr lang="tr-TR" dirty="0" err="1"/>
              <a:t>conflict</a:t>
            </a:r>
            <a:r>
              <a:rPr lang="tr-TR" dirty="0"/>
              <a:t> veya çakışma, iki farklı kaynaktan gelen değişikliklerin uyumlu olmadığı durumlardır. Örneğin, aynı dosyanın aynı satırında farklı değişiklikler yapıldığında veya farklı daldan gelen değişiklikler çakıştığında bir </a:t>
            </a:r>
            <a:r>
              <a:rPr lang="tr-TR" dirty="0" err="1"/>
              <a:t>conflict</a:t>
            </a:r>
            <a:r>
              <a:rPr lang="tr-TR" dirty="0"/>
              <a:t> meydana gelir. Git, bu durumda otomatik birleştirme yapamaz ve kullanıcıdan bir karar almasını ister.</a:t>
            </a:r>
          </a:p>
        </p:txBody>
      </p:sp>
    </p:spTree>
    <p:extLst>
      <p:ext uri="{BB962C8B-B14F-4D97-AF65-F5344CB8AC3E}">
        <p14:creationId xmlns:p14="http://schemas.microsoft.com/office/powerpoint/2010/main" val="418588980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2B36D95-672F-4EB1-AF14-63B0ADDFDEDC}"/>
              </a:ext>
            </a:extLst>
          </p:cNvPr>
          <p:cNvSpPr>
            <a:spLocks noGrp="1"/>
          </p:cNvSpPr>
          <p:nvPr>
            <p:ph type="title"/>
          </p:nvPr>
        </p:nvSpPr>
        <p:spPr/>
        <p:txBody>
          <a:bodyPr/>
          <a:lstStyle/>
          <a:p>
            <a:pPr algn="ctr"/>
            <a:r>
              <a:rPr lang="tr-TR" dirty="0"/>
              <a:t>Bir </a:t>
            </a:r>
            <a:r>
              <a:rPr lang="tr-TR" dirty="0" err="1"/>
              <a:t>Conflict</a:t>
            </a:r>
            <a:r>
              <a:rPr lang="tr-TR" dirty="0"/>
              <a:t> Yediğimizde Ne Yapmamız Gerekiyor ?</a:t>
            </a:r>
          </a:p>
        </p:txBody>
      </p:sp>
      <p:sp>
        <p:nvSpPr>
          <p:cNvPr id="3" name="İçerik Yer Tutucusu 2">
            <a:extLst>
              <a:ext uri="{FF2B5EF4-FFF2-40B4-BE49-F238E27FC236}">
                <a16:creationId xmlns:a16="http://schemas.microsoft.com/office/drawing/2014/main" id="{1FF4C61B-1596-4B4D-904A-46C4E6037458}"/>
              </a:ext>
            </a:extLst>
          </p:cNvPr>
          <p:cNvSpPr>
            <a:spLocks noGrp="1"/>
          </p:cNvSpPr>
          <p:nvPr>
            <p:ph idx="1"/>
          </p:nvPr>
        </p:nvSpPr>
        <p:spPr/>
        <p:txBody>
          <a:bodyPr>
            <a:normAutofit/>
          </a:bodyPr>
          <a:lstStyle/>
          <a:p>
            <a:pPr marL="514350" indent="-514350">
              <a:buFont typeface="+mj-lt"/>
              <a:buAutoNum type="arabicPeriod"/>
            </a:pPr>
            <a:r>
              <a:rPr lang="tr-TR" dirty="0"/>
              <a:t>İlk adım, </a:t>
            </a:r>
            <a:r>
              <a:rPr lang="tr-TR" dirty="0" err="1"/>
              <a:t>conflict'i</a:t>
            </a:r>
            <a:r>
              <a:rPr lang="tr-TR" dirty="0"/>
              <a:t> tespit etmektir. Git size </a:t>
            </a:r>
            <a:r>
              <a:rPr lang="tr-TR" dirty="0" err="1"/>
              <a:t>conflict</a:t>
            </a:r>
            <a:r>
              <a:rPr lang="tr-TR" dirty="0"/>
              <a:t> olduğunu belirten bir uyarı verecektir.</a:t>
            </a:r>
          </a:p>
          <a:p>
            <a:pPr marL="514350" indent="-514350">
              <a:buFont typeface="+mj-lt"/>
              <a:buAutoNum type="arabicPeriod"/>
            </a:pPr>
            <a:r>
              <a:rPr lang="tr-TR" dirty="0" err="1"/>
              <a:t>Conflict</a:t>
            </a:r>
            <a:r>
              <a:rPr lang="tr-TR" dirty="0"/>
              <a:t> durumunda, öncelikle çakışan dosyaları elle düzeltmeniz gerekecektir. Bu, çakışan dosyaları açarak, </a:t>
            </a:r>
            <a:r>
              <a:rPr lang="tr-TR" dirty="0" err="1"/>
              <a:t>conflict'in</a:t>
            </a:r>
            <a:r>
              <a:rPr lang="tr-TR" dirty="0"/>
              <a:t> olduğu satırları düzenlemeniz veya çözmeniz anlamına gelir.</a:t>
            </a:r>
          </a:p>
          <a:p>
            <a:pPr marL="514350" indent="-514350">
              <a:buFont typeface="+mj-lt"/>
              <a:buAutoNum type="arabicPeriod"/>
            </a:pPr>
            <a:r>
              <a:rPr lang="tr-TR" dirty="0"/>
              <a:t>Daha sonra, </a:t>
            </a:r>
            <a:r>
              <a:rPr lang="tr-TR" dirty="0" err="1"/>
              <a:t>conflict'i</a:t>
            </a:r>
            <a:r>
              <a:rPr lang="tr-TR" dirty="0"/>
              <a:t> çözdüğünüz dosyaları işaretleyip, "git </a:t>
            </a:r>
            <a:r>
              <a:rPr lang="tr-TR" dirty="0" err="1"/>
              <a:t>add</a:t>
            </a:r>
            <a:r>
              <a:rPr lang="tr-TR" dirty="0"/>
              <a:t>" komutunu kullanarak </a:t>
            </a:r>
            <a:r>
              <a:rPr lang="tr-TR" dirty="0" err="1"/>
              <a:t>staged</a:t>
            </a:r>
            <a:r>
              <a:rPr lang="tr-TR" dirty="0"/>
              <a:t> </a:t>
            </a:r>
            <a:r>
              <a:rPr lang="tr-TR" dirty="0" err="1"/>
              <a:t>area'ya</a:t>
            </a:r>
            <a:r>
              <a:rPr lang="tr-TR" dirty="0"/>
              <a:t> eklemeniz gerekir.</a:t>
            </a:r>
          </a:p>
          <a:p>
            <a:pPr marL="514350" indent="-514350">
              <a:buFont typeface="+mj-lt"/>
              <a:buAutoNum type="arabicPeriod"/>
            </a:pPr>
            <a:r>
              <a:rPr lang="tr-TR" dirty="0"/>
              <a:t>Son adımda, "git </a:t>
            </a:r>
            <a:r>
              <a:rPr lang="tr-TR" dirty="0" err="1"/>
              <a:t>commit</a:t>
            </a:r>
            <a:r>
              <a:rPr lang="tr-TR" dirty="0"/>
              <a:t>" komutunu kullanarak </a:t>
            </a:r>
            <a:r>
              <a:rPr lang="tr-TR" dirty="0" err="1"/>
              <a:t>conflict'i</a:t>
            </a:r>
            <a:r>
              <a:rPr lang="tr-TR" dirty="0"/>
              <a:t> çözmüş ve düzeltmiş olduğunuz dosyaları </a:t>
            </a:r>
            <a:r>
              <a:rPr lang="tr-TR" dirty="0" err="1"/>
              <a:t>commit</a:t>
            </a:r>
            <a:r>
              <a:rPr lang="tr-TR" dirty="0"/>
              <a:t> etmelisiniz.</a:t>
            </a:r>
          </a:p>
        </p:txBody>
      </p:sp>
    </p:spTree>
    <p:extLst>
      <p:ext uri="{BB962C8B-B14F-4D97-AF65-F5344CB8AC3E}">
        <p14:creationId xmlns:p14="http://schemas.microsoft.com/office/powerpoint/2010/main" val="393943002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BE0225D-FF54-4C4F-B9AF-AC2D3F1C07FD}"/>
              </a:ext>
            </a:extLst>
          </p:cNvPr>
          <p:cNvSpPr>
            <a:spLocks noGrp="1"/>
          </p:cNvSpPr>
          <p:nvPr>
            <p:ph type="title"/>
          </p:nvPr>
        </p:nvSpPr>
        <p:spPr/>
        <p:txBody>
          <a:bodyPr/>
          <a:lstStyle/>
          <a:p>
            <a:pPr algn="ctr"/>
            <a:r>
              <a:rPr lang="tr-TR" dirty="0"/>
              <a:t>Git </a:t>
            </a:r>
            <a:r>
              <a:rPr lang="tr-TR" dirty="0" err="1"/>
              <a:t>Ignore</a:t>
            </a:r>
            <a:r>
              <a:rPr lang="tr-TR" dirty="0"/>
              <a:t> Nedir?</a:t>
            </a:r>
          </a:p>
        </p:txBody>
      </p:sp>
      <p:sp>
        <p:nvSpPr>
          <p:cNvPr id="3" name="İçerik Yer Tutucusu 2">
            <a:extLst>
              <a:ext uri="{FF2B5EF4-FFF2-40B4-BE49-F238E27FC236}">
                <a16:creationId xmlns:a16="http://schemas.microsoft.com/office/drawing/2014/main" id="{F9143187-240B-4504-82C6-22E6148F537D}"/>
              </a:ext>
            </a:extLst>
          </p:cNvPr>
          <p:cNvSpPr>
            <a:spLocks noGrp="1"/>
          </p:cNvSpPr>
          <p:nvPr>
            <p:ph idx="1"/>
          </p:nvPr>
        </p:nvSpPr>
        <p:spPr/>
        <p:txBody>
          <a:bodyPr>
            <a:normAutofit fontScale="92500" lnSpcReduction="10000"/>
          </a:bodyPr>
          <a:lstStyle/>
          <a:p>
            <a:r>
              <a:rPr lang="tr-TR" dirty="0"/>
              <a:t>Git </a:t>
            </a:r>
            <a:r>
              <a:rPr lang="tr-TR" dirty="0" err="1"/>
              <a:t>Ignore</a:t>
            </a:r>
            <a:r>
              <a:rPr lang="tr-TR" dirty="0"/>
              <a:t>, </a:t>
            </a:r>
            <a:r>
              <a:rPr lang="tr-TR" dirty="0" err="1"/>
              <a:t>Git'in</a:t>
            </a:r>
            <a:r>
              <a:rPr lang="tr-TR" dirty="0"/>
              <a:t> belirli dosyaları veya dizinleri izlemesini önlemek için kullanılan bir mekanizmadır. Özellikle, proje dosyalarının içinde yer almasını istemediğiniz geçici dosyalar, derleme sonuçları, geçici dizinler veya hassas bilgiler varsa, bu dosyaları Git </a:t>
            </a:r>
            <a:r>
              <a:rPr lang="tr-TR" dirty="0" err="1"/>
              <a:t>Ignore</a:t>
            </a:r>
            <a:r>
              <a:rPr lang="tr-TR" dirty="0"/>
              <a:t> dosyasına ekleyebilirsiniz. Bu sayede, bu dosyaların veya dizinlerin değişikliklerini takip etmezsiniz ve Git tarafından görmezden gelinirler.</a:t>
            </a:r>
          </a:p>
          <a:p>
            <a:endParaRPr lang="tr-TR" dirty="0"/>
          </a:p>
          <a:p>
            <a:r>
              <a:rPr lang="tr-TR" dirty="0"/>
              <a:t>Git </a:t>
            </a:r>
            <a:r>
              <a:rPr lang="tr-TR" dirty="0" err="1"/>
              <a:t>Ignore</a:t>
            </a:r>
            <a:r>
              <a:rPr lang="tr-TR" dirty="0"/>
              <a:t> dosyası, </a:t>
            </a:r>
            <a:r>
              <a:rPr lang="tr-TR" dirty="0" err="1"/>
              <a:t>Git'in</a:t>
            </a:r>
            <a:r>
              <a:rPr lang="tr-TR" dirty="0"/>
              <a:t> belirli dosyaları veya dizinleri takip etmesini engellemek için kullanılır. Bu dosyalar genellikle proje dosyalarının içinde yer almasını istemediğiniz geçici veya üretilmiş dosyalar, kullanıcı özel ayar dosyaları veya hassas bilgiler gibi dosyalardır. Bu dosyaları Git </a:t>
            </a:r>
            <a:r>
              <a:rPr lang="tr-TR" dirty="0" err="1"/>
              <a:t>Ignore</a:t>
            </a:r>
            <a:r>
              <a:rPr lang="tr-TR" dirty="0"/>
              <a:t> dosyasına ekleyerek, projenin temiz ve düzenli kalmasını sağlayabilirsiniz.</a:t>
            </a:r>
          </a:p>
        </p:txBody>
      </p:sp>
    </p:spTree>
    <p:extLst>
      <p:ext uri="{BB962C8B-B14F-4D97-AF65-F5344CB8AC3E}">
        <p14:creationId xmlns:p14="http://schemas.microsoft.com/office/powerpoint/2010/main" val="34742766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13223D2-90BD-4B7E-8121-B8F3B91C32E5}"/>
              </a:ext>
            </a:extLst>
          </p:cNvPr>
          <p:cNvSpPr>
            <a:spLocks noGrp="1"/>
          </p:cNvSpPr>
          <p:nvPr>
            <p:ph type="title"/>
          </p:nvPr>
        </p:nvSpPr>
        <p:spPr/>
        <p:txBody>
          <a:bodyPr/>
          <a:lstStyle/>
          <a:p>
            <a:pPr algn="ctr"/>
            <a:r>
              <a:rPr lang="tr-TR" dirty="0"/>
              <a:t>«</a:t>
            </a:r>
            <a:r>
              <a:rPr lang="sv-SE" dirty="0"/>
              <a:t>git tag v1.1</a:t>
            </a:r>
            <a:r>
              <a:rPr lang="tr-TR" dirty="0"/>
              <a:t>»</a:t>
            </a:r>
            <a:r>
              <a:rPr lang="sv-SE" dirty="0"/>
              <a:t> </a:t>
            </a:r>
            <a:r>
              <a:rPr lang="tr-TR" dirty="0"/>
              <a:t>K</a:t>
            </a:r>
            <a:r>
              <a:rPr lang="sv-SE" dirty="0"/>
              <a:t>omu</a:t>
            </a:r>
            <a:r>
              <a:rPr lang="tr-TR" dirty="0"/>
              <a:t>tu</a:t>
            </a:r>
            <a:r>
              <a:rPr lang="sv-SE" dirty="0"/>
              <a:t> ne iş yapar ? </a:t>
            </a:r>
            <a:endParaRPr lang="tr-TR" dirty="0"/>
          </a:p>
        </p:txBody>
      </p:sp>
      <p:sp>
        <p:nvSpPr>
          <p:cNvPr id="3" name="İçerik Yer Tutucusu 2">
            <a:extLst>
              <a:ext uri="{FF2B5EF4-FFF2-40B4-BE49-F238E27FC236}">
                <a16:creationId xmlns:a16="http://schemas.microsoft.com/office/drawing/2014/main" id="{77885ACB-8BFC-4340-A979-A03AB47C2E8A}"/>
              </a:ext>
            </a:extLst>
          </p:cNvPr>
          <p:cNvSpPr>
            <a:spLocks noGrp="1"/>
          </p:cNvSpPr>
          <p:nvPr>
            <p:ph idx="1"/>
          </p:nvPr>
        </p:nvSpPr>
        <p:spPr>
          <a:xfrm>
            <a:off x="766482" y="1825625"/>
            <a:ext cx="10515600" cy="4351338"/>
          </a:xfrm>
        </p:spPr>
        <p:txBody>
          <a:bodyPr>
            <a:normAutofit/>
          </a:bodyPr>
          <a:lstStyle/>
          <a:p>
            <a:r>
              <a:rPr lang="tr-TR" dirty="0"/>
              <a:t>«git </a:t>
            </a:r>
            <a:r>
              <a:rPr lang="tr-TR" dirty="0" err="1"/>
              <a:t>tag</a:t>
            </a:r>
            <a:r>
              <a:rPr lang="tr-TR" dirty="0"/>
              <a:t> v1.1» komutu, Git deposunda bir "etiket" (</a:t>
            </a:r>
            <a:r>
              <a:rPr lang="tr-TR" dirty="0" err="1"/>
              <a:t>tag</a:t>
            </a:r>
            <a:r>
              <a:rPr lang="tr-TR" dirty="0"/>
              <a:t>) oluşturur. "v1.1" etiketi, belirli bir </a:t>
            </a:r>
            <a:r>
              <a:rPr lang="tr-TR" dirty="0" err="1"/>
              <a:t>commit'i</a:t>
            </a:r>
            <a:r>
              <a:rPr lang="tr-TR" dirty="0"/>
              <a:t> işaretlemek ve daha sonra bu </a:t>
            </a:r>
            <a:r>
              <a:rPr lang="tr-TR" dirty="0" err="1"/>
              <a:t>commit'e</a:t>
            </a:r>
            <a:r>
              <a:rPr lang="tr-TR" dirty="0"/>
              <a:t> kolayca erişmek için kullanılır. Etiketler genellikle önemli sürümleri veya yayınları işaretlemek için kullanılır ve projenin belirli bir noktasında sabit bir referans sağlar.</a:t>
            </a:r>
          </a:p>
        </p:txBody>
      </p:sp>
      <p:pic>
        <p:nvPicPr>
          <p:cNvPr id="5" name="Resim 4">
            <a:extLst>
              <a:ext uri="{FF2B5EF4-FFF2-40B4-BE49-F238E27FC236}">
                <a16:creationId xmlns:a16="http://schemas.microsoft.com/office/drawing/2014/main" id="{84D79B62-47E4-4AD4-B95A-29B2B61D8B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14700" y="4001294"/>
            <a:ext cx="5562600" cy="1990445"/>
          </a:xfrm>
          <a:prstGeom prst="rect">
            <a:avLst/>
          </a:prstGeom>
        </p:spPr>
      </p:pic>
      <p:sp>
        <p:nvSpPr>
          <p:cNvPr id="7" name="Metin kutusu 6">
            <a:extLst>
              <a:ext uri="{FF2B5EF4-FFF2-40B4-BE49-F238E27FC236}">
                <a16:creationId xmlns:a16="http://schemas.microsoft.com/office/drawing/2014/main" id="{F1B205B0-9AC2-4EAC-B3F9-482C47AF373B}"/>
              </a:ext>
            </a:extLst>
          </p:cNvPr>
          <p:cNvSpPr txBox="1"/>
          <p:nvPr/>
        </p:nvSpPr>
        <p:spPr>
          <a:xfrm>
            <a:off x="3478306" y="5992297"/>
            <a:ext cx="5163670" cy="307777"/>
          </a:xfrm>
          <a:prstGeom prst="rect">
            <a:avLst/>
          </a:prstGeom>
          <a:noFill/>
        </p:spPr>
        <p:txBody>
          <a:bodyPr wrap="square" rtlCol="0">
            <a:spAutoFit/>
          </a:bodyPr>
          <a:lstStyle/>
          <a:p>
            <a:r>
              <a:rPr lang="tr-TR" sz="1400" dirty="0"/>
              <a:t>Bu komut ile "v1.1" etiketini "</a:t>
            </a:r>
            <a:r>
              <a:rPr lang="tr-TR" sz="1400" dirty="0" err="1"/>
              <a:t>origin</a:t>
            </a:r>
            <a:r>
              <a:rPr lang="tr-TR" sz="1400" dirty="0"/>
              <a:t>" adlı uzak depoya gönderilmiştir.</a:t>
            </a:r>
          </a:p>
        </p:txBody>
      </p:sp>
    </p:spTree>
    <p:extLst>
      <p:ext uri="{BB962C8B-B14F-4D97-AF65-F5344CB8AC3E}">
        <p14:creationId xmlns:p14="http://schemas.microsoft.com/office/powerpoint/2010/main" val="169531243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83ACFAF-6F9A-45D4-AE92-B9B087E0D4C9}"/>
              </a:ext>
            </a:extLst>
          </p:cNvPr>
          <p:cNvSpPr>
            <a:spLocks noGrp="1"/>
          </p:cNvSpPr>
          <p:nvPr>
            <p:ph type="title"/>
          </p:nvPr>
        </p:nvSpPr>
        <p:spPr>
          <a:xfrm>
            <a:off x="838200" y="365125"/>
            <a:ext cx="10515600" cy="779463"/>
          </a:xfrm>
        </p:spPr>
        <p:txBody>
          <a:bodyPr>
            <a:normAutofit/>
          </a:bodyPr>
          <a:lstStyle/>
          <a:p>
            <a:pPr algn="ctr"/>
            <a:r>
              <a:rPr lang="tr-TR" sz="4000" dirty="0"/>
              <a:t>«git </a:t>
            </a:r>
            <a:r>
              <a:rPr lang="tr-TR" sz="4000" dirty="0" err="1"/>
              <a:t>diff</a:t>
            </a:r>
            <a:r>
              <a:rPr lang="tr-TR" sz="4000" dirty="0"/>
              <a:t> 0483b01 965f15a» Komutu Ne Yapar?</a:t>
            </a:r>
          </a:p>
        </p:txBody>
      </p:sp>
      <p:sp>
        <p:nvSpPr>
          <p:cNvPr id="3" name="İçerik Yer Tutucusu 2">
            <a:extLst>
              <a:ext uri="{FF2B5EF4-FFF2-40B4-BE49-F238E27FC236}">
                <a16:creationId xmlns:a16="http://schemas.microsoft.com/office/drawing/2014/main" id="{623D7C91-8E03-4676-8C77-154C7EEA1A27}"/>
              </a:ext>
            </a:extLst>
          </p:cNvPr>
          <p:cNvSpPr>
            <a:spLocks noGrp="1"/>
          </p:cNvSpPr>
          <p:nvPr>
            <p:ph idx="1"/>
          </p:nvPr>
        </p:nvSpPr>
        <p:spPr>
          <a:xfrm>
            <a:off x="838200" y="1253331"/>
            <a:ext cx="10515600" cy="4351338"/>
          </a:xfrm>
        </p:spPr>
        <p:txBody>
          <a:bodyPr>
            <a:normAutofit/>
          </a:bodyPr>
          <a:lstStyle/>
          <a:p>
            <a:r>
              <a:rPr lang="tr-TR" sz="1800" dirty="0"/>
              <a:t>Bu komut, iki farklı </a:t>
            </a:r>
            <a:r>
              <a:rPr lang="tr-TR" sz="1800" dirty="0" err="1"/>
              <a:t>commitdeki</a:t>
            </a:r>
            <a:r>
              <a:rPr lang="tr-TR" sz="1800" dirty="0"/>
              <a:t> dosyalar arasındaki farkları gösterir. Bu farklar, değiştirilmiş satırlar, eklenen veya silinen satırlar gibi dosya içeriğindeki değişiklikler olabilir. Özellikle, mevcut çalışma dizinindeki değişiklikleri ve son </a:t>
            </a:r>
            <a:r>
              <a:rPr lang="tr-TR" sz="1800" dirty="0" err="1"/>
              <a:t>commit</a:t>
            </a:r>
            <a:r>
              <a:rPr lang="tr-TR" sz="1800" dirty="0"/>
              <a:t> arasındaki farkları görmek için sıkça kullanılır. Ayrıca, farklı </a:t>
            </a:r>
            <a:r>
              <a:rPr lang="tr-TR" sz="1800" dirty="0" err="1"/>
              <a:t>commit'ler</a:t>
            </a:r>
            <a:r>
              <a:rPr lang="tr-TR" sz="1800" dirty="0"/>
              <a:t> arasındaki değişiklikleri karşılaştırmak ve hataları tespit etmek için oldukça yararlı bir araçtır.</a:t>
            </a:r>
          </a:p>
        </p:txBody>
      </p:sp>
      <p:pic>
        <p:nvPicPr>
          <p:cNvPr id="5" name="Resim 4">
            <a:extLst>
              <a:ext uri="{FF2B5EF4-FFF2-40B4-BE49-F238E27FC236}">
                <a16:creationId xmlns:a16="http://schemas.microsoft.com/office/drawing/2014/main" id="{56A46F46-BDD1-4CD1-B840-36A9F6D92E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19462" y="2506662"/>
            <a:ext cx="5553075" cy="4351338"/>
          </a:xfrm>
          <a:prstGeom prst="rect">
            <a:avLst/>
          </a:prstGeom>
        </p:spPr>
      </p:pic>
    </p:spTree>
    <p:extLst>
      <p:ext uri="{BB962C8B-B14F-4D97-AF65-F5344CB8AC3E}">
        <p14:creationId xmlns:p14="http://schemas.microsoft.com/office/powerpoint/2010/main" val="377425480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2D550964-BC56-44A6-9205-12A7800980BE}"/>
              </a:ext>
            </a:extLst>
          </p:cNvPr>
          <p:cNvSpPr>
            <a:spLocks noGrp="1"/>
          </p:cNvSpPr>
          <p:nvPr>
            <p:ph type="title"/>
          </p:nvPr>
        </p:nvSpPr>
        <p:spPr/>
        <p:txBody>
          <a:bodyPr/>
          <a:lstStyle/>
          <a:p>
            <a:pPr algn="ctr"/>
            <a:r>
              <a:rPr lang="tr-TR" dirty="0" err="1"/>
              <a:t>DevOps</a:t>
            </a:r>
            <a:r>
              <a:rPr lang="tr-TR" dirty="0"/>
              <a:t> Nedir?</a:t>
            </a:r>
          </a:p>
        </p:txBody>
      </p:sp>
      <p:sp>
        <p:nvSpPr>
          <p:cNvPr id="3" name="İçerik Yer Tutucusu 2">
            <a:extLst>
              <a:ext uri="{FF2B5EF4-FFF2-40B4-BE49-F238E27FC236}">
                <a16:creationId xmlns:a16="http://schemas.microsoft.com/office/drawing/2014/main" id="{628C79E1-170C-469F-9375-7638FF76EC9D}"/>
              </a:ext>
            </a:extLst>
          </p:cNvPr>
          <p:cNvSpPr>
            <a:spLocks noGrp="1"/>
          </p:cNvSpPr>
          <p:nvPr>
            <p:ph idx="1"/>
          </p:nvPr>
        </p:nvSpPr>
        <p:spPr/>
        <p:txBody>
          <a:bodyPr>
            <a:normAutofit/>
          </a:bodyPr>
          <a:lstStyle/>
          <a:p>
            <a:r>
              <a:rPr lang="tr-TR" dirty="0"/>
              <a:t>Development ve Operations kelimelerinin birleşiminden oluşan </a:t>
            </a:r>
            <a:r>
              <a:rPr lang="tr-TR" dirty="0" err="1"/>
              <a:t>DevOps</a:t>
            </a:r>
            <a:r>
              <a:rPr lang="tr-TR" dirty="0"/>
              <a:t>, yazılım geliştirme ve işletme süreçlerini bütünleştiren bir yaklaşım ve kültürdür. </a:t>
            </a:r>
            <a:r>
              <a:rPr lang="tr-TR" dirty="0" err="1"/>
              <a:t>DevOps</a:t>
            </a:r>
            <a:r>
              <a:rPr lang="tr-TR" dirty="0"/>
              <a:t>, yazılımın daha hızlı ve daha güvenilir bir şekilde sunulmasını sağlayarak, yazılım geliştirme ve işletme ekipleri arasındaki işbirliğini artırmayı amaçlar.</a:t>
            </a:r>
          </a:p>
        </p:txBody>
      </p:sp>
    </p:spTree>
    <p:extLst>
      <p:ext uri="{BB962C8B-B14F-4D97-AF65-F5344CB8AC3E}">
        <p14:creationId xmlns:p14="http://schemas.microsoft.com/office/powerpoint/2010/main" val="132000546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F3D59EA-B8C6-43EE-A88C-8BFBB887D9F6}"/>
              </a:ext>
            </a:extLst>
          </p:cNvPr>
          <p:cNvSpPr>
            <a:spLocks noGrp="1"/>
          </p:cNvSpPr>
          <p:nvPr>
            <p:ph type="title"/>
          </p:nvPr>
        </p:nvSpPr>
        <p:spPr/>
        <p:txBody>
          <a:bodyPr/>
          <a:lstStyle/>
          <a:p>
            <a:pPr algn="ctr"/>
            <a:r>
              <a:rPr lang="tr-TR" dirty="0" err="1"/>
              <a:t>DevOps</a:t>
            </a:r>
            <a:r>
              <a:rPr lang="tr-TR" dirty="0"/>
              <a:t> Kültürü ve Felsefesi Nedir?</a:t>
            </a:r>
          </a:p>
        </p:txBody>
      </p:sp>
      <p:sp>
        <p:nvSpPr>
          <p:cNvPr id="3" name="İçerik Yer Tutucusu 2">
            <a:extLst>
              <a:ext uri="{FF2B5EF4-FFF2-40B4-BE49-F238E27FC236}">
                <a16:creationId xmlns:a16="http://schemas.microsoft.com/office/drawing/2014/main" id="{6E9A5EC3-74EA-4602-9D1F-8AC508FC559D}"/>
              </a:ext>
            </a:extLst>
          </p:cNvPr>
          <p:cNvSpPr>
            <a:spLocks noGrp="1"/>
          </p:cNvSpPr>
          <p:nvPr>
            <p:ph idx="1"/>
          </p:nvPr>
        </p:nvSpPr>
        <p:spPr/>
        <p:txBody>
          <a:bodyPr>
            <a:normAutofit/>
          </a:bodyPr>
          <a:lstStyle/>
          <a:p>
            <a:r>
              <a:rPr lang="tr-TR" dirty="0" err="1"/>
              <a:t>DevOps</a:t>
            </a:r>
            <a:r>
              <a:rPr lang="tr-TR" dirty="0"/>
              <a:t> kültürü, geliştirme ve işletme ekipleri arasında işbirliği, iletişim ve otomasyonu teşvik eden bir felsefeyi ifade eder. Bu kültür, yazılımın hızlı bir şekilde sunulmasını, sürekli iyileştirmeyi ve hataların hızlı bir şekilde tespit edilip düzeltilmesini destekler. </a:t>
            </a:r>
            <a:r>
              <a:rPr lang="tr-TR" dirty="0" err="1"/>
              <a:t>DevOps</a:t>
            </a:r>
            <a:r>
              <a:rPr lang="tr-TR" dirty="0"/>
              <a:t> felsefesi, ekiplerin işbirliği içinde çalışmasını, sürekli entegrasyon ve dağıtımı (CI/CD) benimsemesini ve otomasyonu kullanarak tekrarlayan işleri azaltmasını </a:t>
            </a:r>
            <a:r>
              <a:rPr lang="tr-TR"/>
              <a:t>sağlar.</a:t>
            </a:r>
            <a:endParaRPr lang="tr-TR" dirty="0"/>
          </a:p>
        </p:txBody>
      </p:sp>
    </p:spTree>
    <p:extLst>
      <p:ext uri="{BB962C8B-B14F-4D97-AF65-F5344CB8AC3E}">
        <p14:creationId xmlns:p14="http://schemas.microsoft.com/office/powerpoint/2010/main" val="314897398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03920ED-E2D2-41E0-9CC1-FB6859EE6C82}"/>
              </a:ext>
            </a:extLst>
          </p:cNvPr>
          <p:cNvSpPr>
            <a:spLocks noGrp="1"/>
          </p:cNvSpPr>
          <p:nvPr>
            <p:ph type="title"/>
          </p:nvPr>
        </p:nvSpPr>
        <p:spPr/>
        <p:txBody>
          <a:bodyPr/>
          <a:lstStyle/>
          <a:p>
            <a:pPr algn="ctr"/>
            <a:r>
              <a:rPr lang="tr-TR" dirty="0" err="1"/>
              <a:t>Continuous</a:t>
            </a:r>
            <a:r>
              <a:rPr lang="tr-TR" dirty="0"/>
              <a:t> Integration/</a:t>
            </a:r>
            <a:r>
              <a:rPr lang="tr-TR" dirty="0" err="1"/>
              <a:t>Continuous</a:t>
            </a:r>
            <a:r>
              <a:rPr lang="tr-TR" dirty="0"/>
              <a:t> Delivery-Deployment Nedir?</a:t>
            </a:r>
          </a:p>
        </p:txBody>
      </p:sp>
      <p:sp>
        <p:nvSpPr>
          <p:cNvPr id="3" name="İçerik Yer Tutucusu 2">
            <a:extLst>
              <a:ext uri="{FF2B5EF4-FFF2-40B4-BE49-F238E27FC236}">
                <a16:creationId xmlns:a16="http://schemas.microsoft.com/office/drawing/2014/main" id="{14B1D82D-72CF-4C49-A9AB-90AC68E98574}"/>
              </a:ext>
            </a:extLst>
          </p:cNvPr>
          <p:cNvSpPr>
            <a:spLocks noGrp="1"/>
          </p:cNvSpPr>
          <p:nvPr>
            <p:ph idx="1"/>
          </p:nvPr>
        </p:nvSpPr>
        <p:spPr/>
        <p:txBody>
          <a:bodyPr>
            <a:normAutofit fontScale="85000" lnSpcReduction="20000"/>
          </a:bodyPr>
          <a:lstStyle/>
          <a:p>
            <a:r>
              <a:rPr lang="tr-TR" dirty="0" err="1"/>
              <a:t>Continuous</a:t>
            </a:r>
            <a:r>
              <a:rPr lang="tr-TR" dirty="0"/>
              <a:t> Integration (Sürekli Entegrasyon): Yazılım geliştirme sürecinde, yazılımın sürekli olarak entegre edilip test edilmesini sağlayan bir süreçtir. Bu süreçte, geliştiricilerin yaptıkları her değişiklik otomatik olarak birleştirilir ve derlenir, ardından otomatik test süitleriyle test edilir. </a:t>
            </a:r>
            <a:r>
              <a:rPr lang="tr-TR" dirty="0" err="1"/>
              <a:t>Continuous</a:t>
            </a:r>
            <a:r>
              <a:rPr lang="tr-TR" dirty="0"/>
              <a:t> Integration, kod tabanındaki hataların erken tespit edilmesini sağlar, yazılım kalitesini artırır ve geliştirme sürecini hızlandırır.</a:t>
            </a:r>
          </a:p>
          <a:p>
            <a:endParaRPr lang="tr-TR" dirty="0"/>
          </a:p>
          <a:p>
            <a:r>
              <a:rPr lang="tr-TR" dirty="0"/>
              <a:t>- </a:t>
            </a:r>
            <a:r>
              <a:rPr lang="tr-TR" dirty="0" err="1"/>
              <a:t>Continuous</a:t>
            </a:r>
            <a:r>
              <a:rPr lang="tr-TR" dirty="0"/>
              <a:t> Delivery/Deployment (Sürekli Teslimat/Dağıtım): Yazılımın her zaman kullanıma hazır olacak şekilde sürekli olarak üretim ortamına teslim edilmesini sağlayan bir süreçtir. </a:t>
            </a:r>
            <a:r>
              <a:rPr lang="tr-TR" dirty="0" err="1"/>
              <a:t>Continuous</a:t>
            </a:r>
            <a:r>
              <a:rPr lang="tr-TR" dirty="0"/>
              <a:t> Delivery sürecinde, yazılım otomatik olarak test edilir ve paketlenir, ancak canlı ortama dağıtım işlemi manuel olarak yapılır. </a:t>
            </a:r>
            <a:r>
              <a:rPr lang="tr-TR" dirty="0" err="1"/>
              <a:t>Continuous</a:t>
            </a:r>
            <a:r>
              <a:rPr lang="tr-TR" dirty="0"/>
              <a:t> Deployment ise yazılımın her bir değişiklik sonrası otomatik olarak üretim ortamına dağıtılmasını sağlar, bu sayede yazılım her değişiklik sonrası hızla ve otomatik olarak kullanıma </a:t>
            </a:r>
            <a:r>
              <a:rPr lang="tr-TR"/>
              <a:t>sunulur.</a:t>
            </a:r>
            <a:endParaRPr lang="tr-TR" dirty="0"/>
          </a:p>
        </p:txBody>
      </p:sp>
    </p:spTree>
    <p:extLst>
      <p:ext uri="{BB962C8B-B14F-4D97-AF65-F5344CB8AC3E}">
        <p14:creationId xmlns:p14="http://schemas.microsoft.com/office/powerpoint/2010/main" val="137723198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F4D47A6-216C-49F2-B88C-2E53C5C567C8}"/>
              </a:ext>
            </a:extLst>
          </p:cNvPr>
          <p:cNvSpPr>
            <a:spLocks noGrp="1"/>
          </p:cNvSpPr>
          <p:nvPr>
            <p:ph type="title"/>
          </p:nvPr>
        </p:nvSpPr>
        <p:spPr/>
        <p:txBody>
          <a:bodyPr/>
          <a:lstStyle/>
          <a:p>
            <a:pPr algn="ctr"/>
            <a:r>
              <a:rPr lang="tr-TR" dirty="0" err="1"/>
              <a:t>DevOps</a:t>
            </a:r>
            <a:r>
              <a:rPr lang="tr-TR" dirty="0"/>
              <a:t> Yöntemlerinden Git Nedir?</a:t>
            </a:r>
          </a:p>
        </p:txBody>
      </p:sp>
      <p:sp>
        <p:nvSpPr>
          <p:cNvPr id="3" name="İçerik Yer Tutucusu 2">
            <a:extLst>
              <a:ext uri="{FF2B5EF4-FFF2-40B4-BE49-F238E27FC236}">
                <a16:creationId xmlns:a16="http://schemas.microsoft.com/office/drawing/2014/main" id="{3BE4CA36-0328-43C3-A18A-B0D0A6EA47CF}"/>
              </a:ext>
            </a:extLst>
          </p:cNvPr>
          <p:cNvSpPr>
            <a:spLocks noGrp="1"/>
          </p:cNvSpPr>
          <p:nvPr>
            <p:ph idx="1"/>
          </p:nvPr>
        </p:nvSpPr>
        <p:spPr/>
        <p:txBody>
          <a:bodyPr/>
          <a:lstStyle/>
          <a:p>
            <a:r>
              <a:rPr lang="tr-TR"/>
              <a:t>Git</a:t>
            </a:r>
            <a:r>
              <a:rPr lang="tr-TR" dirty="0"/>
              <a:t>, dağıtık bir versiyon kontrol sistemidir ve yazılım geliştirme sürecinde kodun yönetilmesini sağlar. Geliştiricilerin aynı projede birlikte çalışmasını kolaylaştırır ve kod değişikliklerinin takibini yapar. Ayrıca, farklı versiyonların yönetimini sağlayarak, kodun geçmişine ve farklı dallara erişimi sağlar. Git, kullanımı kolay, hızlı ve esnek bir versiyon kontrol sistemidir ve </a:t>
            </a:r>
            <a:r>
              <a:rPr lang="tr-TR" dirty="0" err="1"/>
              <a:t>DevOps</a:t>
            </a:r>
            <a:r>
              <a:rPr lang="tr-TR" dirty="0"/>
              <a:t> süreçlerinde yaygın olarak kullanılmaktadır.</a:t>
            </a:r>
          </a:p>
        </p:txBody>
      </p:sp>
    </p:spTree>
    <p:extLst>
      <p:ext uri="{BB962C8B-B14F-4D97-AF65-F5344CB8AC3E}">
        <p14:creationId xmlns:p14="http://schemas.microsoft.com/office/powerpoint/2010/main" val="39368906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8DBCE22A-24A0-468B-AB8C-E27BD3D102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9237" y="600075"/>
            <a:ext cx="9153525" cy="5657850"/>
          </a:xfrm>
          <a:prstGeom prst="rect">
            <a:avLst/>
          </a:prstGeom>
        </p:spPr>
      </p:pic>
    </p:spTree>
    <p:extLst>
      <p:ext uri="{BB962C8B-B14F-4D97-AF65-F5344CB8AC3E}">
        <p14:creationId xmlns:p14="http://schemas.microsoft.com/office/powerpoint/2010/main" val="348724885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3B109C3F-7231-42FB-911E-C77936DFB2FB}"/>
              </a:ext>
            </a:extLst>
          </p:cNvPr>
          <p:cNvSpPr>
            <a:spLocks noGrp="1"/>
          </p:cNvSpPr>
          <p:nvPr>
            <p:ph type="title"/>
          </p:nvPr>
        </p:nvSpPr>
        <p:spPr/>
        <p:txBody>
          <a:bodyPr/>
          <a:lstStyle/>
          <a:p>
            <a:pPr algn="ctr"/>
            <a:r>
              <a:rPr lang="tr-TR" dirty="0" err="1"/>
              <a:t>DevOps</a:t>
            </a:r>
            <a:r>
              <a:rPr lang="tr-TR" dirty="0"/>
              <a:t> Yöntemlerinden </a:t>
            </a:r>
            <a:r>
              <a:rPr lang="tr-TR" dirty="0" err="1"/>
              <a:t>Agile</a:t>
            </a:r>
            <a:r>
              <a:rPr lang="tr-TR" dirty="0"/>
              <a:t> Nedir?</a:t>
            </a:r>
          </a:p>
        </p:txBody>
      </p:sp>
      <p:sp>
        <p:nvSpPr>
          <p:cNvPr id="3" name="İçerik Yer Tutucusu 2">
            <a:extLst>
              <a:ext uri="{FF2B5EF4-FFF2-40B4-BE49-F238E27FC236}">
                <a16:creationId xmlns:a16="http://schemas.microsoft.com/office/drawing/2014/main" id="{B1555581-1784-4FBD-94AA-87F8FAAE57CB}"/>
              </a:ext>
            </a:extLst>
          </p:cNvPr>
          <p:cNvSpPr>
            <a:spLocks noGrp="1"/>
          </p:cNvSpPr>
          <p:nvPr>
            <p:ph idx="1"/>
          </p:nvPr>
        </p:nvSpPr>
        <p:spPr/>
        <p:txBody>
          <a:bodyPr>
            <a:normAutofit/>
          </a:bodyPr>
          <a:lstStyle/>
          <a:p>
            <a:r>
              <a:rPr lang="tr-TR" dirty="0" err="1"/>
              <a:t>Agile</a:t>
            </a:r>
            <a:r>
              <a:rPr lang="tr-TR" dirty="0"/>
              <a:t>, yazılım geliştirme sürecinde esnek ve sürekli bir yaklaşım benimseyen bir metodolojidir. Geleneksel yazılım geliştirme metodolojilerine göre daha </a:t>
            </a:r>
            <a:r>
              <a:rPr lang="tr-TR" dirty="0" err="1"/>
              <a:t>iteratif</a:t>
            </a:r>
            <a:r>
              <a:rPr lang="tr-TR" dirty="0"/>
              <a:t> ve müşteri odaklı bir yaklaşımı vardır. </a:t>
            </a:r>
            <a:r>
              <a:rPr lang="tr-TR" dirty="0" err="1"/>
              <a:t>Agile</a:t>
            </a:r>
            <a:r>
              <a:rPr lang="tr-TR" dirty="0"/>
              <a:t> yaklaşımı, müşteri geri bildirimlerine ve değişen gereksinimlere hızlı bir şekilde adapte olmayı sağlar. Yazılım projelerini küçük, işlevsel parçalara böler ve bu parçaları kısa süreli döngülerde geliştirir. </a:t>
            </a:r>
            <a:r>
              <a:rPr lang="tr-TR" dirty="0" err="1"/>
              <a:t>Agile</a:t>
            </a:r>
            <a:r>
              <a:rPr lang="tr-TR" dirty="0"/>
              <a:t>, ekiplerin esneklik, işbirliği ve sürekli iyileştirme prensipleri üzerine kurulmuştur ve </a:t>
            </a:r>
            <a:r>
              <a:rPr lang="tr-TR" dirty="0" err="1"/>
              <a:t>DevOps</a:t>
            </a:r>
            <a:r>
              <a:rPr lang="tr-TR" dirty="0"/>
              <a:t> süreçlerinin temel taşlarından biridir.</a:t>
            </a:r>
          </a:p>
        </p:txBody>
      </p:sp>
    </p:spTree>
    <p:extLst>
      <p:ext uri="{BB962C8B-B14F-4D97-AF65-F5344CB8AC3E}">
        <p14:creationId xmlns:p14="http://schemas.microsoft.com/office/powerpoint/2010/main" val="33881807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0A658E5-C7C4-4AD2-A769-B4FE86138BBE}"/>
              </a:ext>
            </a:extLst>
          </p:cNvPr>
          <p:cNvSpPr>
            <a:spLocks noGrp="1"/>
          </p:cNvSpPr>
          <p:nvPr>
            <p:ph type="title"/>
          </p:nvPr>
        </p:nvSpPr>
        <p:spPr/>
        <p:txBody>
          <a:bodyPr/>
          <a:lstStyle/>
          <a:p>
            <a:pPr algn="ctr"/>
            <a:r>
              <a:rPr lang="tr-TR" dirty="0" err="1"/>
              <a:t>DevOps</a:t>
            </a:r>
            <a:r>
              <a:rPr lang="tr-TR" dirty="0"/>
              <a:t> </a:t>
            </a:r>
            <a:r>
              <a:rPr lang="tr-TR" dirty="0" err="1"/>
              <a:t>Continuous</a:t>
            </a:r>
            <a:r>
              <a:rPr lang="tr-TR" dirty="0"/>
              <a:t> </a:t>
            </a:r>
            <a:r>
              <a:rPr lang="tr-TR" dirty="0" err="1"/>
              <a:t>Monitoring</a:t>
            </a:r>
            <a:r>
              <a:rPr lang="tr-TR" dirty="0"/>
              <a:t> Nedir ?</a:t>
            </a:r>
          </a:p>
        </p:txBody>
      </p:sp>
      <p:sp>
        <p:nvSpPr>
          <p:cNvPr id="3" name="İçerik Yer Tutucusu 2">
            <a:extLst>
              <a:ext uri="{FF2B5EF4-FFF2-40B4-BE49-F238E27FC236}">
                <a16:creationId xmlns:a16="http://schemas.microsoft.com/office/drawing/2014/main" id="{92BEF513-F61B-464E-9DA3-0F512BBD65DD}"/>
              </a:ext>
            </a:extLst>
          </p:cNvPr>
          <p:cNvSpPr>
            <a:spLocks noGrp="1"/>
          </p:cNvSpPr>
          <p:nvPr>
            <p:ph idx="1"/>
          </p:nvPr>
        </p:nvSpPr>
        <p:spPr/>
        <p:txBody>
          <a:bodyPr>
            <a:normAutofit/>
          </a:bodyPr>
          <a:lstStyle/>
          <a:p>
            <a:r>
              <a:rPr lang="tr-TR" dirty="0" err="1"/>
              <a:t>Continuous</a:t>
            </a:r>
            <a:r>
              <a:rPr lang="tr-TR" dirty="0"/>
              <a:t> </a:t>
            </a:r>
            <a:r>
              <a:rPr lang="tr-TR" dirty="0" err="1"/>
              <a:t>Monitoring</a:t>
            </a:r>
            <a:r>
              <a:rPr lang="tr-TR" dirty="0"/>
              <a:t> (Sürekli İzleme): Bir sistem veya uygulamanın sürekli olarak performansını, kullanılabilirliğini ve güvenliğini izleme sürecidir. Bu süreçte, sistemde meydana gelen olaylar, hatalar, performans düşüşleri veya güvenlik ihlalleri gibi durumlar anlık olarak takip edilir ve belirlenmiş eşik değerlerinin üzerine çıkıldığında alarm verilir. Sürekli izleme, sistemlerin sağlığını korumak, hataları hızla tespit etmek ve yanıt vermek için önemli bir araçtır. Böylece, olası sorunlar önceden belirlenerek daha büyük sorunlara dönüşmeden önlem alınabilir.</a:t>
            </a:r>
          </a:p>
        </p:txBody>
      </p:sp>
    </p:spTree>
    <p:extLst>
      <p:ext uri="{BB962C8B-B14F-4D97-AF65-F5344CB8AC3E}">
        <p14:creationId xmlns:p14="http://schemas.microsoft.com/office/powerpoint/2010/main" val="414263675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651B3D9-7F6A-41C3-B87E-3F313986704B}"/>
              </a:ext>
            </a:extLst>
          </p:cNvPr>
          <p:cNvSpPr>
            <a:spLocks noGrp="1"/>
          </p:cNvSpPr>
          <p:nvPr>
            <p:ph type="title"/>
          </p:nvPr>
        </p:nvSpPr>
        <p:spPr/>
        <p:txBody>
          <a:bodyPr/>
          <a:lstStyle/>
          <a:p>
            <a:pPr algn="ctr"/>
            <a:r>
              <a:rPr lang="tr-TR" dirty="0"/>
              <a:t>XML Nedir?</a:t>
            </a:r>
          </a:p>
        </p:txBody>
      </p:sp>
      <p:sp>
        <p:nvSpPr>
          <p:cNvPr id="3" name="İçerik Yer Tutucusu 2">
            <a:extLst>
              <a:ext uri="{FF2B5EF4-FFF2-40B4-BE49-F238E27FC236}">
                <a16:creationId xmlns:a16="http://schemas.microsoft.com/office/drawing/2014/main" id="{B3AF68DC-A9C9-4112-A890-A3186C8700F4}"/>
              </a:ext>
            </a:extLst>
          </p:cNvPr>
          <p:cNvSpPr>
            <a:spLocks noGrp="1"/>
          </p:cNvSpPr>
          <p:nvPr>
            <p:ph idx="1"/>
          </p:nvPr>
        </p:nvSpPr>
        <p:spPr/>
        <p:txBody>
          <a:bodyPr>
            <a:normAutofit/>
          </a:bodyPr>
          <a:lstStyle/>
          <a:p>
            <a:r>
              <a:rPr lang="tr-TR" dirty="0"/>
              <a:t>XML (</a:t>
            </a:r>
            <a:r>
              <a:rPr lang="tr-TR" dirty="0" err="1"/>
              <a:t>Extensible</a:t>
            </a:r>
            <a:r>
              <a:rPr lang="tr-TR" dirty="0"/>
              <a:t> </a:t>
            </a:r>
            <a:r>
              <a:rPr lang="tr-TR" dirty="0" err="1"/>
              <a:t>Markup</a:t>
            </a:r>
            <a:r>
              <a:rPr lang="tr-TR" dirty="0"/>
              <a:t> Language): Metin tabanlı verilerin yapılandırılmış bir biçimde saklanması, taşınması ve değiştirilmesi için kullanılan bir işaretleme dilidir. Genellikle veri alışverişi, belge oluşturma ve yapılandırılmış veri depolama amacıyla kullanılır. XML, insanlar ve bilgisayarlar arasında anlaşılabilir ve okunabilir bir formatta veri iletişimini sağlar.</a:t>
            </a:r>
          </a:p>
        </p:txBody>
      </p:sp>
    </p:spTree>
    <p:extLst>
      <p:ext uri="{BB962C8B-B14F-4D97-AF65-F5344CB8AC3E}">
        <p14:creationId xmlns:p14="http://schemas.microsoft.com/office/powerpoint/2010/main" val="304812337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5DA35E6B-E0C8-4C2E-A218-082D1A98335D}"/>
              </a:ext>
            </a:extLst>
          </p:cNvPr>
          <p:cNvSpPr>
            <a:spLocks noGrp="1"/>
          </p:cNvSpPr>
          <p:nvPr>
            <p:ph type="title"/>
          </p:nvPr>
        </p:nvSpPr>
        <p:spPr/>
        <p:txBody>
          <a:bodyPr/>
          <a:lstStyle/>
          <a:p>
            <a:pPr algn="ctr"/>
            <a:r>
              <a:rPr lang="tr-TR" dirty="0"/>
              <a:t>JSON Nedir?</a:t>
            </a:r>
          </a:p>
        </p:txBody>
      </p:sp>
      <p:sp>
        <p:nvSpPr>
          <p:cNvPr id="3" name="İçerik Yer Tutucusu 2">
            <a:extLst>
              <a:ext uri="{FF2B5EF4-FFF2-40B4-BE49-F238E27FC236}">
                <a16:creationId xmlns:a16="http://schemas.microsoft.com/office/drawing/2014/main" id="{AE9DFDE7-AD2B-405A-A461-B33A15398681}"/>
              </a:ext>
            </a:extLst>
          </p:cNvPr>
          <p:cNvSpPr>
            <a:spLocks noGrp="1"/>
          </p:cNvSpPr>
          <p:nvPr>
            <p:ph idx="1"/>
          </p:nvPr>
        </p:nvSpPr>
        <p:spPr/>
        <p:txBody>
          <a:bodyPr>
            <a:normAutofit/>
          </a:bodyPr>
          <a:lstStyle/>
          <a:p>
            <a:r>
              <a:rPr lang="tr-TR" dirty="0"/>
              <a:t>JSON (</a:t>
            </a:r>
            <a:r>
              <a:rPr lang="tr-TR" dirty="0" err="1"/>
              <a:t>JavaScript</a:t>
            </a:r>
            <a:r>
              <a:rPr lang="tr-TR" dirty="0"/>
              <a:t> Object </a:t>
            </a:r>
            <a:r>
              <a:rPr lang="tr-TR" dirty="0" err="1"/>
              <a:t>Notation</a:t>
            </a:r>
            <a:r>
              <a:rPr lang="tr-TR" dirty="0"/>
              <a:t>):  Verilerin hafif ve kolayca okunabilir bir biçimde temsil edilmesi için kullanılan bir veri formatıdır. Özellikle web uygulamalarında ve </a:t>
            </a:r>
            <a:r>
              <a:rPr lang="tr-TR" dirty="0" err="1"/>
              <a:t>API'lerde</a:t>
            </a:r>
            <a:r>
              <a:rPr lang="tr-TR" dirty="0"/>
              <a:t> veri alışverişi için sıkça kullanılır. JSON, anahtar-değer çiftleri ve dizilerden oluşan bir veri yapısına sahiptir ve </a:t>
            </a:r>
            <a:r>
              <a:rPr lang="tr-TR" dirty="0" err="1"/>
              <a:t>JavaScript</a:t>
            </a:r>
            <a:r>
              <a:rPr lang="tr-TR" dirty="0"/>
              <a:t> dilinde nesne tanımlama sözdizimine benzer bir formatta yazılır.</a:t>
            </a:r>
          </a:p>
        </p:txBody>
      </p:sp>
    </p:spTree>
    <p:extLst>
      <p:ext uri="{BB962C8B-B14F-4D97-AF65-F5344CB8AC3E}">
        <p14:creationId xmlns:p14="http://schemas.microsoft.com/office/powerpoint/2010/main" val="284722762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29DD999F-BB9E-4D59-BAD8-49FC61DAF200}"/>
              </a:ext>
            </a:extLst>
          </p:cNvPr>
          <p:cNvSpPr>
            <a:spLocks noGrp="1"/>
          </p:cNvSpPr>
          <p:nvPr>
            <p:ph type="title"/>
          </p:nvPr>
        </p:nvSpPr>
        <p:spPr/>
        <p:txBody>
          <a:bodyPr/>
          <a:lstStyle/>
          <a:p>
            <a:pPr algn="ctr"/>
            <a:r>
              <a:rPr lang="tr-TR" dirty="0"/>
              <a:t>YAML Nedir?</a:t>
            </a:r>
          </a:p>
        </p:txBody>
      </p:sp>
      <p:sp>
        <p:nvSpPr>
          <p:cNvPr id="3" name="İçerik Yer Tutucusu 2">
            <a:extLst>
              <a:ext uri="{FF2B5EF4-FFF2-40B4-BE49-F238E27FC236}">
                <a16:creationId xmlns:a16="http://schemas.microsoft.com/office/drawing/2014/main" id="{3150CF7C-CF00-4C04-B881-7EB75FC9FA9A}"/>
              </a:ext>
            </a:extLst>
          </p:cNvPr>
          <p:cNvSpPr>
            <a:spLocks noGrp="1"/>
          </p:cNvSpPr>
          <p:nvPr>
            <p:ph idx="1"/>
          </p:nvPr>
        </p:nvSpPr>
        <p:spPr/>
        <p:txBody>
          <a:bodyPr>
            <a:normAutofit/>
          </a:bodyPr>
          <a:lstStyle/>
          <a:p>
            <a:r>
              <a:rPr lang="tr-TR" dirty="0"/>
              <a:t>YAML (YAML </a:t>
            </a:r>
            <a:r>
              <a:rPr lang="tr-TR" dirty="0" err="1"/>
              <a:t>Ain't</a:t>
            </a:r>
            <a:r>
              <a:rPr lang="tr-TR" dirty="0"/>
              <a:t> </a:t>
            </a:r>
            <a:r>
              <a:rPr lang="tr-TR" dirty="0" err="1"/>
              <a:t>Markup</a:t>
            </a:r>
            <a:r>
              <a:rPr lang="tr-TR" dirty="0"/>
              <a:t> Language): İnsanlar tarafından okunabilir ve anlaşılabilir bir veri serileştirme formatıdır. YAML, özellikle yapılandırma dosyaları ve veri serileştirme işlemleri için kullanılır. </a:t>
            </a:r>
            <a:r>
              <a:rPr lang="tr-TR" dirty="0" err="1"/>
              <a:t>JSON'a</a:t>
            </a:r>
            <a:r>
              <a:rPr lang="tr-TR" dirty="0"/>
              <a:t> benzer bir sözdizimine sahip olmasına rağmen, </a:t>
            </a:r>
            <a:r>
              <a:rPr lang="tr-TR" dirty="0" err="1"/>
              <a:t>JSON'dan</a:t>
            </a:r>
            <a:r>
              <a:rPr lang="tr-TR" dirty="0"/>
              <a:t> daha okunabilir ve esnek bir yapıya sahiptir.</a:t>
            </a:r>
          </a:p>
        </p:txBody>
      </p:sp>
    </p:spTree>
    <p:extLst>
      <p:ext uri="{BB962C8B-B14F-4D97-AF65-F5344CB8AC3E}">
        <p14:creationId xmlns:p14="http://schemas.microsoft.com/office/powerpoint/2010/main" val="194977737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43A46B7-356A-4911-BA7E-B4EBA22EA90C}"/>
              </a:ext>
            </a:extLst>
          </p:cNvPr>
          <p:cNvSpPr>
            <a:spLocks noGrp="1"/>
          </p:cNvSpPr>
          <p:nvPr>
            <p:ph type="title"/>
          </p:nvPr>
        </p:nvSpPr>
        <p:spPr/>
        <p:txBody>
          <a:bodyPr/>
          <a:lstStyle/>
          <a:p>
            <a:pPr algn="ctr"/>
            <a:r>
              <a:rPr lang="tr-TR" dirty="0"/>
              <a:t>HTTP Nedir?</a:t>
            </a:r>
          </a:p>
        </p:txBody>
      </p:sp>
      <p:sp>
        <p:nvSpPr>
          <p:cNvPr id="3" name="İçerik Yer Tutucusu 2">
            <a:extLst>
              <a:ext uri="{FF2B5EF4-FFF2-40B4-BE49-F238E27FC236}">
                <a16:creationId xmlns:a16="http://schemas.microsoft.com/office/drawing/2014/main" id="{357ED33C-30F4-4C4A-B370-1CCDE8E39F72}"/>
              </a:ext>
            </a:extLst>
          </p:cNvPr>
          <p:cNvSpPr>
            <a:spLocks noGrp="1"/>
          </p:cNvSpPr>
          <p:nvPr>
            <p:ph idx="1"/>
          </p:nvPr>
        </p:nvSpPr>
        <p:spPr/>
        <p:txBody>
          <a:bodyPr>
            <a:normAutofit/>
          </a:bodyPr>
          <a:lstStyle/>
          <a:p>
            <a:r>
              <a:rPr lang="tr-TR" dirty="0"/>
              <a:t>HTTP (</a:t>
            </a:r>
            <a:r>
              <a:rPr lang="tr-TR" dirty="0" err="1"/>
              <a:t>Hypertext</a:t>
            </a:r>
            <a:r>
              <a:rPr lang="tr-TR" dirty="0"/>
              <a:t> Transfer Protocol): Web üzerinde bilgi alışverişi yapmak için kullanılan bir iletişim protokolüdür. HTTP, bir istemci-sunucu modeli üzerine kuruludur ve istemci (genellikle bir web tarayıcısı) ile sunucu (web sunucusu) arasında iletişimi sağlar. HTTP, web sayfalarının indirilmesi, form verilerinin gönderilmesi ve diğer web tabanlı işlemlerin gerçekleştirilmesi için kullanılır.</a:t>
            </a:r>
          </a:p>
        </p:txBody>
      </p:sp>
    </p:spTree>
    <p:extLst>
      <p:ext uri="{BB962C8B-B14F-4D97-AF65-F5344CB8AC3E}">
        <p14:creationId xmlns:p14="http://schemas.microsoft.com/office/powerpoint/2010/main" val="129514582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A06DF2B5-0832-4745-B525-CF64E8B15F80}"/>
              </a:ext>
            </a:extLst>
          </p:cNvPr>
          <p:cNvSpPr>
            <a:spLocks noGrp="1"/>
          </p:cNvSpPr>
          <p:nvPr>
            <p:ph type="title"/>
          </p:nvPr>
        </p:nvSpPr>
        <p:spPr/>
        <p:txBody>
          <a:bodyPr/>
          <a:lstStyle/>
          <a:p>
            <a:pPr algn="ctr"/>
            <a:r>
              <a:rPr lang="tr-TR" dirty="0"/>
              <a:t>Server Nedir?</a:t>
            </a:r>
          </a:p>
        </p:txBody>
      </p:sp>
      <p:sp>
        <p:nvSpPr>
          <p:cNvPr id="3" name="İçerik Yer Tutucusu 2">
            <a:extLst>
              <a:ext uri="{FF2B5EF4-FFF2-40B4-BE49-F238E27FC236}">
                <a16:creationId xmlns:a16="http://schemas.microsoft.com/office/drawing/2014/main" id="{ACC43772-D1D2-4B3B-819F-F2CC13D6CD9D}"/>
              </a:ext>
            </a:extLst>
          </p:cNvPr>
          <p:cNvSpPr>
            <a:spLocks noGrp="1"/>
          </p:cNvSpPr>
          <p:nvPr>
            <p:ph idx="1"/>
          </p:nvPr>
        </p:nvSpPr>
        <p:spPr/>
        <p:txBody>
          <a:bodyPr>
            <a:normAutofit/>
          </a:bodyPr>
          <a:lstStyle/>
          <a:p>
            <a:r>
              <a:rPr lang="tr-TR" dirty="0"/>
              <a:t>Server (Sunucu): Bir sunucu, bilgisayar ağlarında, diğer bilgisayarlar veya cihazlar (istemciler) tarafından talep edilen hizmetleri sağlayan bir bilgisayar veya yazılım sistemidir. Sunucular, web sunucuları, e-posta sunucuları, dosya sunucuları, </a:t>
            </a:r>
            <a:r>
              <a:rPr lang="tr-TR" dirty="0" err="1"/>
              <a:t>veritabanı</a:t>
            </a:r>
            <a:r>
              <a:rPr lang="tr-TR" dirty="0"/>
              <a:t> sunucuları ve daha birçok türde hizmet sunabilirler.</a:t>
            </a:r>
          </a:p>
        </p:txBody>
      </p:sp>
    </p:spTree>
    <p:extLst>
      <p:ext uri="{BB962C8B-B14F-4D97-AF65-F5344CB8AC3E}">
        <p14:creationId xmlns:p14="http://schemas.microsoft.com/office/powerpoint/2010/main" val="264952504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B574715-064F-4424-AACE-62DBC34174FF}"/>
              </a:ext>
            </a:extLst>
          </p:cNvPr>
          <p:cNvSpPr>
            <a:spLocks noGrp="1"/>
          </p:cNvSpPr>
          <p:nvPr>
            <p:ph type="title"/>
          </p:nvPr>
        </p:nvSpPr>
        <p:spPr/>
        <p:txBody>
          <a:bodyPr/>
          <a:lstStyle/>
          <a:p>
            <a:pPr algn="ctr"/>
            <a:r>
              <a:rPr lang="tr-TR" dirty="0"/>
              <a:t>JDK Nedir?</a:t>
            </a:r>
          </a:p>
        </p:txBody>
      </p:sp>
      <p:sp>
        <p:nvSpPr>
          <p:cNvPr id="3" name="İçerik Yer Tutucusu 2">
            <a:extLst>
              <a:ext uri="{FF2B5EF4-FFF2-40B4-BE49-F238E27FC236}">
                <a16:creationId xmlns:a16="http://schemas.microsoft.com/office/drawing/2014/main" id="{7040AAE2-34EF-41C8-9C0F-7AB51D047AF9}"/>
              </a:ext>
            </a:extLst>
          </p:cNvPr>
          <p:cNvSpPr>
            <a:spLocks noGrp="1"/>
          </p:cNvSpPr>
          <p:nvPr>
            <p:ph idx="1"/>
          </p:nvPr>
        </p:nvSpPr>
        <p:spPr/>
        <p:txBody>
          <a:bodyPr>
            <a:normAutofit/>
          </a:bodyPr>
          <a:lstStyle/>
          <a:p>
            <a:r>
              <a:rPr lang="tr-TR" dirty="0"/>
              <a:t>Java JDK (Java Development Kit): Java programlama dilinde yazılmış yazılımların geliştirilmesi için gereken bir yazılım geliştirme ortamıdır. JDK, Java dilinin derlenmesi, yürütülmesi ve hata ayıklanması için gereken araçları, kütüphaneleri ve yazılım bileşenlerini içerir. Bir JDK yüklediğinizde, Java geliştirme için gereken tüm araçlara sahip olursunuz.</a:t>
            </a:r>
          </a:p>
        </p:txBody>
      </p:sp>
    </p:spTree>
    <p:extLst>
      <p:ext uri="{BB962C8B-B14F-4D97-AF65-F5344CB8AC3E}">
        <p14:creationId xmlns:p14="http://schemas.microsoft.com/office/powerpoint/2010/main" val="110672073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40E3734-72EB-4736-97DA-F7BCD869E095}"/>
              </a:ext>
            </a:extLst>
          </p:cNvPr>
          <p:cNvSpPr>
            <a:spLocks noGrp="1"/>
          </p:cNvSpPr>
          <p:nvPr>
            <p:ph type="title"/>
          </p:nvPr>
        </p:nvSpPr>
        <p:spPr/>
        <p:txBody>
          <a:bodyPr>
            <a:normAutofit/>
          </a:bodyPr>
          <a:lstStyle/>
          <a:p>
            <a:pPr algn="ctr"/>
            <a:r>
              <a:rPr lang="tr-TR" sz="3200" dirty="0" err="1"/>
              <a:t>Maven</a:t>
            </a:r>
            <a:r>
              <a:rPr lang="tr-TR" sz="3200" dirty="0"/>
              <a:t> Nedir? ve «</a:t>
            </a:r>
            <a:r>
              <a:rPr lang="tr-TR" sz="3200" dirty="0" err="1"/>
              <a:t>clean</a:t>
            </a:r>
            <a:r>
              <a:rPr lang="tr-TR" sz="3200" dirty="0"/>
              <a:t> </a:t>
            </a:r>
            <a:r>
              <a:rPr lang="tr-TR" sz="3200" dirty="0" err="1"/>
              <a:t>install</a:t>
            </a:r>
            <a:r>
              <a:rPr lang="tr-TR" sz="3200" dirty="0"/>
              <a:t>» Komutunun Görevi Nedir?</a:t>
            </a:r>
          </a:p>
        </p:txBody>
      </p:sp>
      <p:sp>
        <p:nvSpPr>
          <p:cNvPr id="3" name="İçerik Yer Tutucusu 2">
            <a:extLst>
              <a:ext uri="{FF2B5EF4-FFF2-40B4-BE49-F238E27FC236}">
                <a16:creationId xmlns:a16="http://schemas.microsoft.com/office/drawing/2014/main" id="{53900A9C-7C2D-4131-8AD1-316B8D4BC7A1}"/>
              </a:ext>
            </a:extLst>
          </p:cNvPr>
          <p:cNvSpPr>
            <a:spLocks noGrp="1"/>
          </p:cNvSpPr>
          <p:nvPr>
            <p:ph idx="1"/>
          </p:nvPr>
        </p:nvSpPr>
        <p:spPr/>
        <p:txBody>
          <a:bodyPr>
            <a:normAutofit fontScale="92500" lnSpcReduction="20000"/>
          </a:bodyPr>
          <a:lstStyle/>
          <a:p>
            <a:r>
              <a:rPr lang="tr-TR" dirty="0" err="1"/>
              <a:t>Maven</a:t>
            </a:r>
            <a:r>
              <a:rPr lang="tr-TR" dirty="0"/>
              <a:t>: Java projelerinin yönetimi, yapılandırılması ve bağımlılıklarının yönetilmesi için kullanılan bir proje yönetim aracıdır. </a:t>
            </a:r>
            <a:r>
              <a:rPr lang="tr-TR" dirty="0" err="1"/>
              <a:t>Maven</a:t>
            </a:r>
            <a:r>
              <a:rPr lang="tr-TR" dirty="0"/>
              <a:t>, proje yapılandırma dosyalarını (pom.xml), proje bağımlılıklarını otomatik olarak yönetir ve projenin derlenmesi, test edilmesi, paketlenmesi ve dağıtılması gibi işlemleri kolaylaştırır.</a:t>
            </a:r>
          </a:p>
          <a:p>
            <a:endParaRPr lang="tr-TR" dirty="0"/>
          </a:p>
          <a:p>
            <a:r>
              <a:rPr lang="tr-TR" dirty="0"/>
              <a:t>«</a:t>
            </a:r>
            <a:r>
              <a:rPr lang="tr-TR" dirty="0" err="1"/>
              <a:t>clean</a:t>
            </a:r>
            <a:r>
              <a:rPr lang="tr-TR" dirty="0"/>
              <a:t> </a:t>
            </a:r>
            <a:r>
              <a:rPr lang="tr-TR" dirty="0" err="1"/>
              <a:t>install</a:t>
            </a:r>
            <a:r>
              <a:rPr lang="tr-TR" dirty="0"/>
              <a:t>» komutunun görevi, bir Java projesinin derlenmesi ve paketlenmesi için kullanılan bir </a:t>
            </a:r>
            <a:r>
              <a:rPr lang="tr-TR" dirty="0" err="1"/>
              <a:t>Maven</a:t>
            </a:r>
            <a:r>
              <a:rPr lang="tr-TR" dirty="0"/>
              <a:t> hedefidir. "</a:t>
            </a:r>
            <a:r>
              <a:rPr lang="tr-TR" dirty="0" err="1"/>
              <a:t>clean</a:t>
            </a:r>
            <a:r>
              <a:rPr lang="tr-TR" dirty="0"/>
              <a:t>" hedefi, önceki derleme işlemlerinden kalan geçici dosyaları temizler. "</a:t>
            </a:r>
            <a:r>
              <a:rPr lang="tr-TR" dirty="0" err="1"/>
              <a:t>install</a:t>
            </a:r>
            <a:r>
              <a:rPr lang="tr-TR" dirty="0"/>
              <a:t>" hedefi ise proje dosyalarını yerel </a:t>
            </a:r>
            <a:r>
              <a:rPr lang="tr-TR" dirty="0" err="1"/>
              <a:t>Maven</a:t>
            </a:r>
            <a:r>
              <a:rPr lang="tr-TR" dirty="0"/>
              <a:t> deposuna (</a:t>
            </a:r>
            <a:r>
              <a:rPr lang="tr-TR" dirty="0" err="1"/>
              <a:t>local</a:t>
            </a:r>
            <a:r>
              <a:rPr lang="tr-TR" dirty="0"/>
              <a:t> </a:t>
            </a:r>
            <a:r>
              <a:rPr lang="tr-TR" dirty="0" err="1"/>
              <a:t>Maven</a:t>
            </a:r>
            <a:r>
              <a:rPr lang="tr-TR" dirty="0"/>
              <a:t> </a:t>
            </a:r>
            <a:r>
              <a:rPr lang="tr-TR" dirty="0" err="1"/>
              <a:t>repository</a:t>
            </a:r>
            <a:r>
              <a:rPr lang="tr-TR" dirty="0"/>
              <a:t>) kurar. Böylece, "</a:t>
            </a:r>
            <a:r>
              <a:rPr lang="tr-TR" dirty="0" err="1"/>
              <a:t>clean</a:t>
            </a:r>
            <a:r>
              <a:rPr lang="tr-TR" dirty="0"/>
              <a:t> </a:t>
            </a:r>
            <a:r>
              <a:rPr lang="tr-TR" dirty="0" err="1"/>
              <a:t>install</a:t>
            </a:r>
            <a:r>
              <a:rPr lang="tr-TR" dirty="0"/>
              <a:t>" komutu proje dosyalarını temizler, yeniden derler ve yerel </a:t>
            </a:r>
            <a:r>
              <a:rPr lang="tr-TR" dirty="0" err="1"/>
              <a:t>Maven</a:t>
            </a:r>
            <a:r>
              <a:rPr lang="tr-TR" dirty="0"/>
              <a:t> deposuna kurar, böylece projenin en son sürümü kullanıma hazır hale gelir.</a:t>
            </a:r>
          </a:p>
        </p:txBody>
      </p:sp>
    </p:spTree>
    <p:extLst>
      <p:ext uri="{BB962C8B-B14F-4D97-AF65-F5344CB8AC3E}">
        <p14:creationId xmlns:p14="http://schemas.microsoft.com/office/powerpoint/2010/main" val="298696804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8B94376-341F-4F31-AE94-9169AF09908B}"/>
              </a:ext>
            </a:extLst>
          </p:cNvPr>
          <p:cNvSpPr>
            <a:spLocks noGrp="1"/>
          </p:cNvSpPr>
          <p:nvPr>
            <p:ph type="title"/>
          </p:nvPr>
        </p:nvSpPr>
        <p:spPr/>
        <p:txBody>
          <a:bodyPr/>
          <a:lstStyle/>
          <a:p>
            <a:pPr algn="ctr"/>
            <a:r>
              <a:rPr lang="tr-TR" dirty="0" err="1"/>
              <a:t>Docker</a:t>
            </a:r>
            <a:r>
              <a:rPr lang="tr-TR" dirty="0"/>
              <a:t> Nedir?</a:t>
            </a:r>
          </a:p>
        </p:txBody>
      </p:sp>
      <p:sp>
        <p:nvSpPr>
          <p:cNvPr id="3" name="İçerik Yer Tutucusu 2">
            <a:extLst>
              <a:ext uri="{FF2B5EF4-FFF2-40B4-BE49-F238E27FC236}">
                <a16:creationId xmlns:a16="http://schemas.microsoft.com/office/drawing/2014/main" id="{0709ADA5-ACAF-4427-8811-823FE2C443FE}"/>
              </a:ext>
            </a:extLst>
          </p:cNvPr>
          <p:cNvSpPr>
            <a:spLocks noGrp="1"/>
          </p:cNvSpPr>
          <p:nvPr>
            <p:ph idx="1"/>
          </p:nvPr>
        </p:nvSpPr>
        <p:spPr/>
        <p:txBody>
          <a:bodyPr>
            <a:normAutofit/>
          </a:bodyPr>
          <a:lstStyle/>
          <a:p>
            <a:r>
              <a:rPr lang="tr-TR" dirty="0" err="1"/>
              <a:t>Docker</a:t>
            </a:r>
            <a:r>
              <a:rPr lang="tr-TR" dirty="0"/>
              <a:t>: Yazılım uygulamalarını paketleyip, dağıtmak ve çalıştırmak için kullanılan bir </a:t>
            </a:r>
            <a:r>
              <a:rPr lang="tr-TR" dirty="0" err="1"/>
              <a:t>konteynerleme</a:t>
            </a:r>
            <a:r>
              <a:rPr lang="tr-TR" dirty="0"/>
              <a:t> platformudur. </a:t>
            </a:r>
            <a:r>
              <a:rPr lang="tr-TR" dirty="0" err="1"/>
              <a:t>Docker</a:t>
            </a:r>
            <a:r>
              <a:rPr lang="tr-TR" dirty="0"/>
              <a:t>, uygulamaların bağımlılıklarını ve konfigürasyonlarını bir konteyner içinde izole ederek çalıştırılmasını sağlar. Bu sayede, uygulamaları farklı ortamlarda tutarlı bir şekilde çalıştırabilir, hızlıca dağıtabilir ve ölçeklendirebilirsiniz.</a:t>
            </a:r>
          </a:p>
        </p:txBody>
      </p:sp>
    </p:spTree>
    <p:extLst>
      <p:ext uri="{BB962C8B-B14F-4D97-AF65-F5344CB8AC3E}">
        <p14:creationId xmlns:p14="http://schemas.microsoft.com/office/powerpoint/2010/main" val="205211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D6E5D8CA-FE3C-40F2-88C3-C21C588131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604837"/>
            <a:ext cx="9144000" cy="5648325"/>
          </a:xfrm>
          <a:prstGeom prst="rect">
            <a:avLst/>
          </a:prstGeom>
        </p:spPr>
      </p:pic>
    </p:spTree>
    <p:extLst>
      <p:ext uri="{BB962C8B-B14F-4D97-AF65-F5344CB8AC3E}">
        <p14:creationId xmlns:p14="http://schemas.microsoft.com/office/powerpoint/2010/main" val="383926265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B46349A3-E754-402A-BB17-174ED8A9BA49}"/>
              </a:ext>
            </a:extLst>
          </p:cNvPr>
          <p:cNvSpPr>
            <a:spLocks noGrp="1"/>
          </p:cNvSpPr>
          <p:nvPr>
            <p:ph type="title"/>
          </p:nvPr>
        </p:nvSpPr>
        <p:spPr/>
        <p:txBody>
          <a:bodyPr/>
          <a:lstStyle/>
          <a:p>
            <a:pPr algn="ctr"/>
            <a:r>
              <a:rPr lang="tr-TR" dirty="0" err="1"/>
              <a:t>Docker</a:t>
            </a:r>
            <a:r>
              <a:rPr lang="tr-TR" dirty="0"/>
              <a:t> </a:t>
            </a:r>
            <a:r>
              <a:rPr lang="tr-TR" dirty="0" err="1"/>
              <a:t>Deamon</a:t>
            </a:r>
            <a:r>
              <a:rPr lang="tr-TR" dirty="0"/>
              <a:t> Nedir?</a:t>
            </a:r>
          </a:p>
        </p:txBody>
      </p:sp>
      <p:sp>
        <p:nvSpPr>
          <p:cNvPr id="3" name="İçerik Yer Tutucusu 2">
            <a:extLst>
              <a:ext uri="{FF2B5EF4-FFF2-40B4-BE49-F238E27FC236}">
                <a16:creationId xmlns:a16="http://schemas.microsoft.com/office/drawing/2014/main" id="{873ECCC1-25AA-4034-AFC7-E401F7D3BC0C}"/>
              </a:ext>
            </a:extLst>
          </p:cNvPr>
          <p:cNvSpPr>
            <a:spLocks noGrp="1"/>
          </p:cNvSpPr>
          <p:nvPr>
            <p:ph idx="1"/>
          </p:nvPr>
        </p:nvSpPr>
        <p:spPr/>
        <p:txBody>
          <a:bodyPr>
            <a:normAutofit/>
          </a:bodyPr>
          <a:lstStyle/>
          <a:p>
            <a:r>
              <a:rPr lang="tr-TR" dirty="0" err="1"/>
              <a:t>Docker</a:t>
            </a:r>
            <a:r>
              <a:rPr lang="tr-TR" dirty="0"/>
              <a:t> </a:t>
            </a:r>
            <a:r>
              <a:rPr lang="tr-TR" dirty="0" err="1"/>
              <a:t>Daemon</a:t>
            </a:r>
            <a:r>
              <a:rPr lang="tr-TR" dirty="0"/>
              <a:t>: </a:t>
            </a:r>
            <a:r>
              <a:rPr lang="tr-TR" dirty="0" err="1"/>
              <a:t>Docker</a:t>
            </a:r>
            <a:r>
              <a:rPr lang="tr-TR" dirty="0"/>
              <a:t> </a:t>
            </a:r>
            <a:r>
              <a:rPr lang="tr-TR" dirty="0" err="1"/>
              <a:t>Engine'in</a:t>
            </a:r>
            <a:r>
              <a:rPr lang="tr-TR" dirty="0"/>
              <a:t> arka planda çalışan bileşenidir. </a:t>
            </a:r>
            <a:r>
              <a:rPr lang="tr-TR" dirty="0" err="1"/>
              <a:t>Docker</a:t>
            </a:r>
            <a:r>
              <a:rPr lang="tr-TR" dirty="0"/>
              <a:t> </a:t>
            </a:r>
            <a:r>
              <a:rPr lang="tr-TR" dirty="0" err="1"/>
              <a:t>Daemon</a:t>
            </a:r>
            <a:r>
              <a:rPr lang="tr-TR" dirty="0"/>
              <a:t>, konteynerlerin oluşturulması, çalıştırılması, dağıtılması ve yönetilmesi gibi işlemleri gerçekleştirir. Kısacası, </a:t>
            </a:r>
            <a:r>
              <a:rPr lang="tr-TR" dirty="0" err="1"/>
              <a:t>Docker</a:t>
            </a:r>
            <a:r>
              <a:rPr lang="tr-TR" dirty="0"/>
              <a:t> </a:t>
            </a:r>
            <a:r>
              <a:rPr lang="tr-TR" dirty="0" err="1"/>
              <a:t>Daemon</a:t>
            </a:r>
            <a:r>
              <a:rPr lang="tr-TR" dirty="0"/>
              <a:t>, </a:t>
            </a:r>
            <a:r>
              <a:rPr lang="tr-TR" dirty="0" err="1"/>
              <a:t>Docker</a:t>
            </a:r>
            <a:r>
              <a:rPr lang="tr-TR" dirty="0"/>
              <a:t> </a:t>
            </a:r>
            <a:r>
              <a:rPr lang="tr-TR" dirty="0" err="1"/>
              <a:t>Engine'in</a:t>
            </a:r>
            <a:r>
              <a:rPr lang="tr-TR" dirty="0"/>
              <a:t> </a:t>
            </a:r>
            <a:r>
              <a:rPr lang="tr-TR" dirty="0" err="1"/>
              <a:t>API'lerini</a:t>
            </a:r>
            <a:r>
              <a:rPr lang="tr-TR" dirty="0"/>
              <a:t> dinleyerek, kullanıcının komutlarını işleyen ve konteynerleri yöneten bir hizmettir.</a:t>
            </a:r>
          </a:p>
        </p:txBody>
      </p:sp>
    </p:spTree>
    <p:extLst>
      <p:ext uri="{BB962C8B-B14F-4D97-AF65-F5344CB8AC3E}">
        <p14:creationId xmlns:p14="http://schemas.microsoft.com/office/powerpoint/2010/main" val="259866819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3DD4AAC5-67B1-4E2A-9F54-7D91471D543F}"/>
              </a:ext>
            </a:extLst>
          </p:cNvPr>
          <p:cNvSpPr>
            <a:spLocks noGrp="1"/>
          </p:cNvSpPr>
          <p:nvPr>
            <p:ph type="title"/>
          </p:nvPr>
        </p:nvSpPr>
        <p:spPr/>
        <p:txBody>
          <a:bodyPr/>
          <a:lstStyle/>
          <a:p>
            <a:pPr algn="ctr"/>
            <a:r>
              <a:rPr lang="tr-TR" dirty="0" err="1"/>
              <a:t>Docker</a:t>
            </a:r>
            <a:r>
              <a:rPr lang="tr-TR" dirty="0"/>
              <a:t> CLI Nedir?</a:t>
            </a:r>
          </a:p>
        </p:txBody>
      </p:sp>
      <p:sp>
        <p:nvSpPr>
          <p:cNvPr id="3" name="İçerik Yer Tutucusu 2">
            <a:extLst>
              <a:ext uri="{FF2B5EF4-FFF2-40B4-BE49-F238E27FC236}">
                <a16:creationId xmlns:a16="http://schemas.microsoft.com/office/drawing/2014/main" id="{DC625750-9DD6-47A7-AF4F-62D299966899}"/>
              </a:ext>
            </a:extLst>
          </p:cNvPr>
          <p:cNvSpPr>
            <a:spLocks noGrp="1"/>
          </p:cNvSpPr>
          <p:nvPr>
            <p:ph idx="1"/>
          </p:nvPr>
        </p:nvSpPr>
        <p:spPr/>
        <p:txBody>
          <a:bodyPr>
            <a:normAutofit/>
          </a:bodyPr>
          <a:lstStyle/>
          <a:p>
            <a:r>
              <a:rPr lang="tr-TR" dirty="0" err="1"/>
              <a:t>Docker</a:t>
            </a:r>
            <a:r>
              <a:rPr lang="tr-TR" dirty="0"/>
              <a:t> CLI (</a:t>
            </a:r>
            <a:r>
              <a:rPr lang="tr-TR" dirty="0" err="1"/>
              <a:t>Command</a:t>
            </a:r>
            <a:r>
              <a:rPr lang="tr-TR" dirty="0"/>
              <a:t> </a:t>
            </a:r>
            <a:r>
              <a:rPr lang="tr-TR" dirty="0" err="1"/>
              <a:t>Line</a:t>
            </a:r>
            <a:r>
              <a:rPr lang="tr-TR" dirty="0"/>
              <a:t> </a:t>
            </a:r>
            <a:r>
              <a:rPr lang="tr-TR" dirty="0" err="1"/>
              <a:t>Interface</a:t>
            </a:r>
            <a:r>
              <a:rPr lang="tr-TR" dirty="0"/>
              <a:t>): </a:t>
            </a:r>
            <a:r>
              <a:rPr lang="tr-TR" dirty="0" err="1"/>
              <a:t>Docker</a:t>
            </a:r>
            <a:r>
              <a:rPr lang="tr-TR" dirty="0"/>
              <a:t> konteynerlerini ve </a:t>
            </a:r>
            <a:r>
              <a:rPr lang="tr-TR" dirty="0" err="1"/>
              <a:t>Docker</a:t>
            </a:r>
            <a:r>
              <a:rPr lang="tr-TR" dirty="0"/>
              <a:t> ile ilgili diğer kaynakları yönetmek için kullanılan komut satırı </a:t>
            </a:r>
            <a:r>
              <a:rPr lang="tr-TR" dirty="0" err="1"/>
              <a:t>arayüzüdür</a:t>
            </a:r>
            <a:r>
              <a:rPr lang="tr-TR" dirty="0"/>
              <a:t>. Kullanıcılar </a:t>
            </a:r>
            <a:r>
              <a:rPr lang="tr-TR" dirty="0" err="1"/>
              <a:t>Docker</a:t>
            </a:r>
            <a:r>
              <a:rPr lang="tr-TR" dirty="0"/>
              <a:t> CLI aracılığıyla </a:t>
            </a:r>
            <a:r>
              <a:rPr lang="tr-TR" dirty="0" err="1"/>
              <a:t>Docker</a:t>
            </a:r>
            <a:r>
              <a:rPr lang="tr-TR" dirty="0"/>
              <a:t> </a:t>
            </a:r>
            <a:r>
              <a:rPr lang="tr-TR" dirty="0" err="1"/>
              <a:t>Daemon</a:t>
            </a:r>
            <a:r>
              <a:rPr lang="tr-TR" dirty="0"/>
              <a:t> ile iletişim kurar ve konteynerlerin oluşturulması, çalıştırılması, durdurulması, silinmesi gibi işlemleri gerçekleştirirler. </a:t>
            </a:r>
            <a:r>
              <a:rPr lang="tr-TR" dirty="0" err="1"/>
              <a:t>Docker</a:t>
            </a:r>
            <a:r>
              <a:rPr lang="tr-TR" dirty="0"/>
              <a:t> CLI, kullanıcılara </a:t>
            </a:r>
            <a:r>
              <a:rPr lang="tr-TR" dirty="0" err="1"/>
              <a:t>Docker'in</a:t>
            </a:r>
            <a:r>
              <a:rPr lang="tr-TR" dirty="0"/>
              <a:t> tüm özelliklerini komut satırından kullanma imkanı sağlar.</a:t>
            </a:r>
          </a:p>
        </p:txBody>
      </p:sp>
    </p:spTree>
    <p:extLst>
      <p:ext uri="{BB962C8B-B14F-4D97-AF65-F5344CB8AC3E}">
        <p14:creationId xmlns:p14="http://schemas.microsoft.com/office/powerpoint/2010/main" val="284082098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D29C2000-B83E-41AE-B7A0-3F01325196B2}"/>
              </a:ext>
            </a:extLst>
          </p:cNvPr>
          <p:cNvSpPr>
            <a:spLocks noGrp="1"/>
          </p:cNvSpPr>
          <p:nvPr>
            <p:ph type="title"/>
          </p:nvPr>
        </p:nvSpPr>
        <p:spPr/>
        <p:txBody>
          <a:bodyPr/>
          <a:lstStyle/>
          <a:p>
            <a:pPr algn="ctr"/>
            <a:r>
              <a:rPr lang="tr-TR" dirty="0" err="1"/>
              <a:t>Docker</a:t>
            </a:r>
            <a:r>
              <a:rPr lang="tr-TR" dirty="0"/>
              <a:t> </a:t>
            </a:r>
            <a:r>
              <a:rPr lang="tr-TR" dirty="0" err="1"/>
              <a:t>Nginx</a:t>
            </a:r>
            <a:r>
              <a:rPr lang="tr-TR" dirty="0"/>
              <a:t> Uygulaması</a:t>
            </a:r>
          </a:p>
        </p:txBody>
      </p:sp>
      <p:pic>
        <p:nvPicPr>
          <p:cNvPr id="6" name="Resim 5">
            <a:extLst>
              <a:ext uri="{FF2B5EF4-FFF2-40B4-BE49-F238E27FC236}">
                <a16:creationId xmlns:a16="http://schemas.microsoft.com/office/drawing/2014/main" id="{9BE5B49A-6682-424C-B7C8-5207E7DDBE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81200"/>
            <a:ext cx="7055224" cy="3603812"/>
          </a:xfrm>
          <a:prstGeom prst="rect">
            <a:avLst/>
          </a:prstGeom>
        </p:spPr>
      </p:pic>
      <p:pic>
        <p:nvPicPr>
          <p:cNvPr id="8" name="Resim 7">
            <a:extLst>
              <a:ext uri="{FF2B5EF4-FFF2-40B4-BE49-F238E27FC236}">
                <a16:creationId xmlns:a16="http://schemas.microsoft.com/office/drawing/2014/main" id="{B9E9E434-6E61-495C-B7FA-FE0DFA8B4B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55225" y="1981200"/>
            <a:ext cx="5136776" cy="3603812"/>
          </a:xfrm>
          <a:prstGeom prst="rect">
            <a:avLst/>
          </a:prstGeom>
        </p:spPr>
      </p:pic>
    </p:spTree>
    <p:extLst>
      <p:ext uri="{BB962C8B-B14F-4D97-AF65-F5344CB8AC3E}">
        <p14:creationId xmlns:p14="http://schemas.microsoft.com/office/powerpoint/2010/main" val="267931875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a:extLst>
              <a:ext uri="{FF2B5EF4-FFF2-40B4-BE49-F238E27FC236}">
                <a16:creationId xmlns:a16="http://schemas.microsoft.com/office/drawing/2014/main" id="{257A4971-8E6D-4D8D-AA88-68DDA7F7817B}"/>
              </a:ext>
            </a:extLst>
          </p:cNvPr>
          <p:cNvSpPr>
            <a:spLocks noGrp="1"/>
          </p:cNvSpPr>
          <p:nvPr>
            <p:ph type="title"/>
          </p:nvPr>
        </p:nvSpPr>
        <p:spPr/>
        <p:txBody>
          <a:bodyPr/>
          <a:lstStyle/>
          <a:p>
            <a:pPr algn="ctr"/>
            <a:r>
              <a:rPr lang="tr-TR" dirty="0" err="1"/>
              <a:t>SonarQube</a:t>
            </a:r>
            <a:r>
              <a:rPr lang="tr-TR" dirty="0"/>
              <a:t> Nedir?</a:t>
            </a:r>
          </a:p>
        </p:txBody>
      </p:sp>
      <p:sp>
        <p:nvSpPr>
          <p:cNvPr id="4" name="İçerik Yer Tutucusu 3">
            <a:extLst>
              <a:ext uri="{FF2B5EF4-FFF2-40B4-BE49-F238E27FC236}">
                <a16:creationId xmlns:a16="http://schemas.microsoft.com/office/drawing/2014/main" id="{A885E046-79AC-437C-9F40-13A3F0162FE6}"/>
              </a:ext>
            </a:extLst>
          </p:cNvPr>
          <p:cNvSpPr>
            <a:spLocks noGrp="1"/>
          </p:cNvSpPr>
          <p:nvPr>
            <p:ph idx="1"/>
          </p:nvPr>
        </p:nvSpPr>
        <p:spPr/>
        <p:txBody>
          <a:bodyPr/>
          <a:lstStyle/>
          <a:p>
            <a:r>
              <a:rPr lang="tr-TR" dirty="0" err="1"/>
              <a:t>SonarQube</a:t>
            </a:r>
            <a:r>
              <a:rPr lang="tr-TR" dirty="0"/>
              <a:t>: Yazılım projelerinin kalitesini değerlendirmek ve izlemek için kullanılan açık kaynaklı bir platformdur. Kod tabanınızı tarar, kod kalitesini analiz eder, kod kapsamını ölçer ve kod tabanınızdaki potansiyel hataları, kokuşmuş kodları ve güvenlik açıklarını belirler. </a:t>
            </a:r>
            <a:r>
              <a:rPr lang="tr-TR" dirty="0" err="1"/>
              <a:t>SonarQube</a:t>
            </a:r>
            <a:r>
              <a:rPr lang="tr-TR" dirty="0"/>
              <a:t>, geliştiricilere kod tabanlarını iyileştirmek için geri bildirim sağlar ve yazılım projelerinin genel sağlığını izlemek için bir araç olarak kullanılır.</a:t>
            </a:r>
          </a:p>
        </p:txBody>
      </p:sp>
    </p:spTree>
    <p:extLst>
      <p:ext uri="{BB962C8B-B14F-4D97-AF65-F5344CB8AC3E}">
        <p14:creationId xmlns:p14="http://schemas.microsoft.com/office/powerpoint/2010/main" val="118633029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5704CF8-8C5F-470F-9EAA-39418852A791}"/>
              </a:ext>
            </a:extLst>
          </p:cNvPr>
          <p:cNvSpPr>
            <a:spLocks noGrp="1"/>
          </p:cNvSpPr>
          <p:nvPr>
            <p:ph type="title"/>
          </p:nvPr>
        </p:nvSpPr>
        <p:spPr/>
        <p:txBody>
          <a:bodyPr/>
          <a:lstStyle/>
          <a:p>
            <a:pPr algn="ctr"/>
            <a:r>
              <a:rPr lang="tr-TR" dirty="0" err="1"/>
              <a:t>GitLab</a:t>
            </a:r>
            <a:r>
              <a:rPr lang="tr-TR" dirty="0"/>
              <a:t> Nedir?</a:t>
            </a:r>
          </a:p>
        </p:txBody>
      </p:sp>
      <p:sp>
        <p:nvSpPr>
          <p:cNvPr id="3" name="İçerik Yer Tutucusu 2">
            <a:extLst>
              <a:ext uri="{FF2B5EF4-FFF2-40B4-BE49-F238E27FC236}">
                <a16:creationId xmlns:a16="http://schemas.microsoft.com/office/drawing/2014/main" id="{EE99456F-2CF4-448A-A512-6BEB4142EA63}"/>
              </a:ext>
            </a:extLst>
          </p:cNvPr>
          <p:cNvSpPr>
            <a:spLocks noGrp="1"/>
          </p:cNvSpPr>
          <p:nvPr>
            <p:ph idx="1"/>
          </p:nvPr>
        </p:nvSpPr>
        <p:spPr/>
        <p:txBody>
          <a:bodyPr/>
          <a:lstStyle/>
          <a:p>
            <a:r>
              <a:rPr lang="tr-TR" dirty="0" err="1"/>
              <a:t>GitLab</a:t>
            </a:r>
            <a:r>
              <a:rPr lang="tr-TR" dirty="0"/>
              <a:t>: Geliştirme süreçlerini yönetmek ve işbirliği yapmak için kullanılan bir web tabanlı Git platformudur. Kod barındırma, sürüm kontrolü, sürekli entegrasyon/</a:t>
            </a:r>
            <a:r>
              <a:rPr lang="tr-TR" dirty="0" err="1"/>
              <a:t>deploy</a:t>
            </a:r>
            <a:r>
              <a:rPr lang="tr-TR" dirty="0"/>
              <a:t> işlemleri, iş takibi ve proje yönetimi gibi birçok özelliği bir araya getirir. Geliştirme ekibine, kod tabanını yönetmek, işbirliği yapmak ve yazılım projelerini izlemek için bir platform sağlar. Ayrıca, açık kaynaklı bir versiyonu bulunmaktadır ve kullanıcılar kendi sunucularında da </a:t>
            </a:r>
            <a:r>
              <a:rPr lang="tr-TR" dirty="0" err="1"/>
              <a:t>GitLab'ı</a:t>
            </a:r>
            <a:r>
              <a:rPr lang="tr-TR" dirty="0"/>
              <a:t> çalıştırabilirler.</a:t>
            </a:r>
          </a:p>
        </p:txBody>
      </p:sp>
    </p:spTree>
    <p:extLst>
      <p:ext uri="{BB962C8B-B14F-4D97-AF65-F5344CB8AC3E}">
        <p14:creationId xmlns:p14="http://schemas.microsoft.com/office/powerpoint/2010/main" val="139340827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303FFB4D-06F1-40C4-B7BD-7DDD9B9B5FA7}"/>
              </a:ext>
            </a:extLst>
          </p:cNvPr>
          <p:cNvSpPr>
            <a:spLocks noGrp="1"/>
          </p:cNvSpPr>
          <p:nvPr>
            <p:ph type="title"/>
          </p:nvPr>
        </p:nvSpPr>
        <p:spPr/>
        <p:txBody>
          <a:bodyPr/>
          <a:lstStyle/>
          <a:p>
            <a:pPr algn="ctr"/>
            <a:r>
              <a:rPr lang="tr-TR" dirty="0" err="1"/>
              <a:t>GitLab</a:t>
            </a:r>
            <a:r>
              <a:rPr lang="tr-TR" dirty="0"/>
              <a:t> CI/CD Nedir?</a:t>
            </a:r>
          </a:p>
        </p:txBody>
      </p:sp>
      <p:sp>
        <p:nvSpPr>
          <p:cNvPr id="3" name="İçerik Yer Tutucusu 2">
            <a:extLst>
              <a:ext uri="{FF2B5EF4-FFF2-40B4-BE49-F238E27FC236}">
                <a16:creationId xmlns:a16="http://schemas.microsoft.com/office/drawing/2014/main" id="{DAB830C1-EA3C-4A70-9638-BDCE6257500C}"/>
              </a:ext>
            </a:extLst>
          </p:cNvPr>
          <p:cNvSpPr>
            <a:spLocks noGrp="1"/>
          </p:cNvSpPr>
          <p:nvPr>
            <p:ph idx="1"/>
          </p:nvPr>
        </p:nvSpPr>
        <p:spPr/>
        <p:txBody>
          <a:bodyPr>
            <a:normAutofit/>
          </a:bodyPr>
          <a:lstStyle/>
          <a:p>
            <a:r>
              <a:rPr lang="tr-TR" dirty="0" err="1"/>
              <a:t>GitLab</a:t>
            </a:r>
            <a:r>
              <a:rPr lang="tr-TR" dirty="0"/>
              <a:t> CI/CD: </a:t>
            </a:r>
            <a:r>
              <a:rPr lang="tr-TR" dirty="0" err="1"/>
              <a:t>GitLab’e</a:t>
            </a:r>
            <a:r>
              <a:rPr lang="tr-TR" dirty="0"/>
              <a:t> entegre sürekli entegrasyon (CI) ve sürekli dağıtım (CD) özellikleridir. CI/CD, yazılım geliştirme sürecini otomatikleştirmek, kod değişikliklerini hızlı ve güvenli bir şekilde dağıtmak için kullanılır. Sürekli entegrasyon, kod tabanında yapılan her değişikliği otomatik olarak test ederek hataları erken tespit etmeyi ve kod kalitesini artırmayı sağlar. Sürekli dağıtım ise, kodun otomatik olarak test edilip, kalite kontrolünden geçirilerek, üretim ortamlarına güvenli bir şekilde dağıtılmasını sağlar. </a:t>
            </a:r>
            <a:r>
              <a:rPr lang="tr-TR" dirty="0" err="1"/>
              <a:t>GitLab</a:t>
            </a:r>
            <a:r>
              <a:rPr lang="tr-TR" dirty="0"/>
              <a:t> CI/CD, yazılım geliştirme sürecini hızlandırır, güvenilirliği artırır ve ekip üyeleri arasındaki işbirliğini kolaylaştırır.</a:t>
            </a:r>
          </a:p>
        </p:txBody>
      </p:sp>
    </p:spTree>
    <p:extLst>
      <p:ext uri="{BB962C8B-B14F-4D97-AF65-F5344CB8AC3E}">
        <p14:creationId xmlns:p14="http://schemas.microsoft.com/office/powerpoint/2010/main" val="13557273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CAAFEE0A-C022-4DCD-B490-92522845E1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9237" y="600075"/>
            <a:ext cx="9153525" cy="5657850"/>
          </a:xfrm>
          <a:prstGeom prst="rect">
            <a:avLst/>
          </a:prstGeom>
        </p:spPr>
      </p:pic>
    </p:spTree>
    <p:extLst>
      <p:ext uri="{BB962C8B-B14F-4D97-AF65-F5344CB8AC3E}">
        <p14:creationId xmlns:p14="http://schemas.microsoft.com/office/powerpoint/2010/main" val="34307972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1019511D-DE1C-4DC1-88F4-9ADF43BEB38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600075"/>
            <a:ext cx="9144000" cy="5657850"/>
          </a:xfrm>
          <a:prstGeom prst="rect">
            <a:avLst/>
          </a:prstGeom>
        </p:spPr>
      </p:pic>
    </p:spTree>
    <p:extLst>
      <p:ext uri="{BB962C8B-B14F-4D97-AF65-F5344CB8AC3E}">
        <p14:creationId xmlns:p14="http://schemas.microsoft.com/office/powerpoint/2010/main" val="2926121718"/>
      </p:ext>
    </p:extLst>
  </p:cSld>
  <p:clrMapOvr>
    <a:masterClrMapping/>
  </p:clrMapOvr>
</p:sld>
</file>

<file path=ppt/theme/theme1.xml><?xml version="1.0" encoding="utf-8"?>
<a:theme xmlns:a="http://schemas.openxmlformats.org/drawingml/2006/main" name="Office Teması">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109</TotalTime>
  <Words>2512</Words>
  <Application>Microsoft Office PowerPoint</Application>
  <PresentationFormat>Geniş ekran</PresentationFormat>
  <Paragraphs>105</Paragraphs>
  <Slides>75</Slides>
  <Notes>0</Notes>
  <HiddenSlides>0</HiddenSlides>
  <MMClips>0</MMClips>
  <ScaleCrop>false</ScaleCrop>
  <HeadingPairs>
    <vt:vector size="6" baseType="variant">
      <vt:variant>
        <vt:lpstr>Kullanılan Yazı Tipleri</vt:lpstr>
      </vt:variant>
      <vt:variant>
        <vt:i4>3</vt:i4>
      </vt:variant>
      <vt:variant>
        <vt:lpstr>Tema</vt:lpstr>
      </vt:variant>
      <vt:variant>
        <vt:i4>1</vt:i4>
      </vt:variant>
      <vt:variant>
        <vt:lpstr>Slayt Başlıkları</vt:lpstr>
      </vt:variant>
      <vt:variant>
        <vt:i4>75</vt:i4>
      </vt:variant>
    </vt:vector>
  </HeadingPairs>
  <TitlesOfParts>
    <vt:vector size="79" baseType="lpstr">
      <vt:lpstr>Arial</vt:lpstr>
      <vt:lpstr>Calibri</vt:lpstr>
      <vt:lpstr>Calibri Light</vt:lpstr>
      <vt:lpstr>Office Teması</vt:lpstr>
      <vt:lpstr>Linux Ubuntu Kurulumu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GitHub Repository</vt:lpstr>
      <vt:lpstr>PowerPoint Sunusu</vt:lpstr>
      <vt:lpstr>Git nedir?</vt:lpstr>
      <vt:lpstr>VCS açılımı nedir?</vt:lpstr>
      <vt:lpstr>İyi Bir Commit Özellikleri Nelerdir?</vt:lpstr>
      <vt:lpstr>PowerPoint Sunusu</vt:lpstr>
      <vt:lpstr>PowerPoint Sunusu</vt:lpstr>
      <vt:lpstr>Staged Area (Hazır Alan) </vt:lpstr>
      <vt:lpstr>Unstaged Area (Hazırlanmamış Alan)</vt:lpstr>
      <vt:lpstr>Github Repository İlk Commit</vt:lpstr>
      <vt:lpstr>Local Clone Alma</vt:lpstr>
      <vt:lpstr>Commit İçeriği Değiştirme</vt:lpstr>
      <vt:lpstr>«git log» Komutu</vt:lpstr>
      <vt:lpstr>«git status» Komutu</vt:lpstr>
      <vt:lpstr>Branch Backend ve Merge Fast-forward</vt:lpstr>
      <vt:lpstr>Git GUI Nedir?</vt:lpstr>
      <vt:lpstr>Git CLI Nedir?</vt:lpstr>
      <vt:lpstr>Branch Frontend ve Merge No-fast-forward</vt:lpstr>
      <vt:lpstr>Git Stash Nedir?</vt:lpstr>
      <vt:lpstr>Git Stash Uyguluma</vt:lpstr>
      <vt:lpstr>Alias Kullanarak Kod Kısaltma</vt:lpstr>
      <vt:lpstr>Rebesa ile Merge Arasındaki Fark Nedir ?</vt:lpstr>
      <vt:lpstr>Git Conflict Nedir ? </vt:lpstr>
      <vt:lpstr>Bir Conflict Yediğimizde Ne Yapmamız Gerekiyor ?</vt:lpstr>
      <vt:lpstr>Git Ignore Nedir?</vt:lpstr>
      <vt:lpstr>«git tag v1.1» Komutu ne iş yapar ? </vt:lpstr>
      <vt:lpstr>«git diff 0483b01 965f15a» Komutu Ne Yapar?</vt:lpstr>
      <vt:lpstr>DevOps Nedir?</vt:lpstr>
      <vt:lpstr>DevOps Kültürü ve Felsefesi Nedir?</vt:lpstr>
      <vt:lpstr>Continuous Integration/Continuous Delivery-Deployment Nedir?</vt:lpstr>
      <vt:lpstr>DevOps Yöntemlerinden Git Nedir?</vt:lpstr>
      <vt:lpstr>DevOps Yöntemlerinden Agile Nedir?</vt:lpstr>
      <vt:lpstr>DevOps Continuous Monitoring Nedir ?</vt:lpstr>
      <vt:lpstr>XML Nedir?</vt:lpstr>
      <vt:lpstr>JSON Nedir?</vt:lpstr>
      <vt:lpstr>YAML Nedir?</vt:lpstr>
      <vt:lpstr>HTTP Nedir?</vt:lpstr>
      <vt:lpstr>Server Nedir?</vt:lpstr>
      <vt:lpstr>JDK Nedir?</vt:lpstr>
      <vt:lpstr>Maven Nedir? ve «clean install» Komutunun Görevi Nedir?</vt:lpstr>
      <vt:lpstr>Docker Nedir?</vt:lpstr>
      <vt:lpstr>Docker Deamon Nedir?</vt:lpstr>
      <vt:lpstr>Docker CLI Nedir?</vt:lpstr>
      <vt:lpstr>Docker Nginx Uygulaması</vt:lpstr>
      <vt:lpstr>SonarQube Nedir?</vt:lpstr>
      <vt:lpstr>GitLab Nedir?</vt:lpstr>
      <vt:lpstr>GitLab CI/CD Nedir?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Linux Ubuntu Kurulumu</dc:title>
  <dc:creator>tugay ayar</dc:creator>
  <cp:lastModifiedBy>tugay ayar</cp:lastModifiedBy>
  <cp:revision>58</cp:revision>
  <dcterms:created xsi:type="dcterms:W3CDTF">2024-03-10T18:50:05Z</dcterms:created>
  <dcterms:modified xsi:type="dcterms:W3CDTF">2024-03-13T16:25:48Z</dcterms:modified>
</cp:coreProperties>
</file>